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3">
  <p:sldMasterIdLst>
    <p:sldMasterId id="2147483659" r:id="rId1"/>
  </p:sldMasterIdLst>
  <p:notesMasterIdLst>
    <p:notesMasterId r:id="rId45"/>
  </p:notesMasterIdLst>
  <p:handoutMasterIdLst>
    <p:handoutMasterId r:id="rId46"/>
  </p:handoutMasterIdLst>
  <p:sldIdLst>
    <p:sldId id="256" r:id="rId2"/>
    <p:sldId id="503" r:id="rId3"/>
    <p:sldId id="447" r:id="rId4"/>
    <p:sldId id="457" r:id="rId5"/>
    <p:sldId id="494" r:id="rId6"/>
    <p:sldId id="458" r:id="rId7"/>
    <p:sldId id="459" r:id="rId8"/>
    <p:sldId id="493" r:id="rId9"/>
    <p:sldId id="460" r:id="rId10"/>
    <p:sldId id="461" r:id="rId11"/>
    <p:sldId id="462" r:id="rId12"/>
    <p:sldId id="463" r:id="rId13"/>
    <p:sldId id="464" r:id="rId14"/>
    <p:sldId id="465" r:id="rId15"/>
    <p:sldId id="466" r:id="rId16"/>
    <p:sldId id="491" r:id="rId17"/>
    <p:sldId id="492" r:id="rId18"/>
    <p:sldId id="468" r:id="rId19"/>
    <p:sldId id="469" r:id="rId20"/>
    <p:sldId id="427" r:id="rId21"/>
    <p:sldId id="495" r:id="rId22"/>
    <p:sldId id="477" r:id="rId23"/>
    <p:sldId id="479" r:id="rId24"/>
    <p:sldId id="453" r:id="rId25"/>
    <p:sldId id="481" r:id="rId26"/>
    <p:sldId id="480" r:id="rId27"/>
    <p:sldId id="496" r:id="rId28"/>
    <p:sldId id="497" r:id="rId29"/>
    <p:sldId id="454" r:id="rId30"/>
    <p:sldId id="446" r:id="rId31"/>
    <p:sldId id="474" r:id="rId32"/>
    <p:sldId id="498" r:id="rId33"/>
    <p:sldId id="499" r:id="rId34"/>
    <p:sldId id="488" r:id="rId35"/>
    <p:sldId id="409" r:id="rId36"/>
    <p:sldId id="448" r:id="rId37"/>
    <p:sldId id="476" r:id="rId38"/>
    <p:sldId id="500" r:id="rId39"/>
    <p:sldId id="501" r:id="rId40"/>
    <p:sldId id="502" r:id="rId41"/>
    <p:sldId id="483" r:id="rId42"/>
    <p:sldId id="486" r:id="rId43"/>
    <p:sldId id="396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FF0000"/>
    <a:srgbClr val="00FF00"/>
    <a:srgbClr val="FF7C80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245" autoAdjust="0"/>
    <p:restoredTop sz="94658" autoAdjust="0"/>
  </p:normalViewPr>
  <p:slideViewPr>
    <p:cSldViewPr snapToObjects="1">
      <p:cViewPr>
        <p:scale>
          <a:sx n="86" d="100"/>
          <a:sy n="86" d="100"/>
        </p:scale>
        <p:origin x="-1512" y="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4F36D-248E-4380-A265-9170CF5C2B17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3A967-FC34-446E-A1C5-7978617EE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0A0AE-E56D-4D46-87B4-09F489AC8C99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AC930-58CB-4C1B-BC8D-05835255C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40243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7EBDB-A5E0-4641-9191-225E706E3D31}" type="slidenum">
              <a:rPr lang="ru-RU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7EBDB-A5E0-4641-9191-225E706E3D31}" type="slidenum">
              <a:rPr lang="ru-RU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7EBDB-A5E0-4641-9191-225E706E3D31}" type="slidenum">
              <a:rPr lang="ru-RU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7EBDB-A5E0-4641-9191-225E706E3D31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7EBDB-A5E0-4641-9191-225E706E3D31}" type="slidenum">
              <a:rPr lang="ru-RU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7EBDB-A5E0-4641-9191-225E706E3D31}" type="slidenum">
              <a:rPr lang="ru-RU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7EBDB-A5E0-4641-9191-225E706E3D31}" type="slidenum">
              <a:rPr lang="ru-RU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200" dirty="0" smtClean="0"/>
              <a:t>Предприниматель в недоумении – надо получать лицензию или нет?</a:t>
            </a:r>
          </a:p>
          <a:p>
            <a:pPr algn="ctr"/>
            <a:r>
              <a:rPr lang="ru-RU" sz="1200" dirty="0" smtClean="0"/>
              <a:t>Идет к чиновнику. А чиновнику норма позволяет решить как угодно.</a:t>
            </a:r>
          </a:p>
          <a:p>
            <a:pPr algn="ctr"/>
            <a:r>
              <a:rPr lang="ru-RU" sz="1200" dirty="0" smtClean="0"/>
              <a:t>Более того, он может и менять свое решение по своему усмотрению.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200" dirty="0" smtClean="0"/>
              <a:t>Предприниматель в недоумении – надо получать лицензию или нет?</a:t>
            </a:r>
          </a:p>
          <a:p>
            <a:pPr algn="ctr"/>
            <a:r>
              <a:rPr lang="ru-RU" sz="1200" dirty="0" smtClean="0"/>
              <a:t>Идет к чиновнику. А чиновнику норма позволяет решить как угодно.</a:t>
            </a:r>
          </a:p>
          <a:p>
            <a:pPr algn="ctr"/>
            <a:r>
              <a:rPr lang="ru-RU" sz="1200" dirty="0" smtClean="0"/>
              <a:t>Более того, он может и менять свое решение по своему усмотрению.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7EBDB-A5E0-4641-9191-225E706E3D31}" type="slidenum">
              <a:rPr lang="ru-RU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7EBDB-A5E0-4641-9191-225E706E3D31}" type="slidenum">
              <a:rPr lang="ru-RU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7EBDB-A5E0-4641-9191-225E706E3D31}" type="slidenum">
              <a:rPr lang="ru-RU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1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52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142A5-28C5-46C8-AE4A-7C787BBFBE39}" type="datetime1">
              <a:rPr lang="ru-RU" smtClean="0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26.01.2012</a:t>
            </a: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D42D9-2454-4991-AFC4-967B2DA27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92D45-D312-4CC8-BBB4-6013D77A7F4E}" type="datetime1">
              <a:rPr lang="ru-RU" smtClean="0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26.01.2012</a:t>
            </a: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36E98-3364-4458-A7FB-6FA8F60C6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9F5A8-58AA-4EA2-80D3-EB9A24AC941A}" type="datetime1">
              <a:rPr lang="ru-RU" smtClean="0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26.01.2012</a:t>
            </a: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75BB6-93A5-40E0-99C5-25623DC84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D66B2-E919-4D73-BCE7-985519B873E0}" type="datetime1">
              <a:rPr lang="ru-RU" smtClean="0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26.01.2012</a:t>
            </a: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DF99D-8278-4270-8DEB-002556898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74EB0-CCFB-440D-86D0-1505864CA8EA}" type="datetime1">
              <a:rPr lang="ru-RU" smtClean="0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26.01.2012</a:t>
            </a: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AECF4-127C-4500-A4D2-B3851F80D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903DC-FA7D-4BA6-B3CA-BDD845B2A463}" type="datetime1">
              <a:rPr lang="ru-RU" smtClean="0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26.01.2012</a:t>
            </a: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97961-3BB9-4B3A-B355-ADEAA47FB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CC8D9-9D49-4B23-9342-8860B44DF75A}" type="datetime1">
              <a:rPr lang="ru-RU" smtClean="0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26.01.2012</a:t>
            </a: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838B0-C712-4B16-8E88-6B03BAA7A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ED26-2485-45F5-94B8-F3F19B360A95}" type="datetime1">
              <a:rPr lang="ru-RU" smtClean="0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26.01.2012</a:t>
            </a: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36FD2-ECE7-4638-9228-2DC8F1F22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058A8-32DB-4F3D-811E-76CF231BB285}" type="datetime1">
              <a:rPr lang="ru-RU" smtClean="0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26.01.2012</a:t>
            </a: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10150-E843-45CF-A06B-B0C05B4B7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18131-999B-4792-91A3-FA2BC14B4F7E}" type="datetime1">
              <a:rPr lang="ru-RU" smtClean="0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26.01.2012</a:t>
            </a: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7E4FA-51DA-429F-A86D-D477DB809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270DF-99BF-4137-8AFE-4F5727C2D6F1}" type="datetime1">
              <a:rPr lang="ru-RU" smtClean="0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26.01.2012</a:t>
            </a: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D4FA2-E40D-4C25-8DEA-28A1A4D5C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FA91A-D197-4075-994F-44F051FE181A}" type="datetime1">
              <a:rPr lang="ru-RU" smtClean="0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26.01.2012</a:t>
            </a: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CC8A1-D258-4F5C-9A18-ED25AB654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945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22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946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6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6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6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6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6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6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7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7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7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7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7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7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947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23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948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8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9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9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9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949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9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49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9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2B3EA43-21D2-4A9D-AEB8-9DB0B1B99643}" type="datetime1">
              <a:rPr lang="ru-RU" smtClean="0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1949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ru-RU" smtClean="0"/>
              <a:t>26.01.2012</a:t>
            </a:r>
            <a:endParaRPr lang="ru-RU"/>
          </a:p>
        </p:txBody>
      </p:sp>
      <p:sp>
        <p:nvSpPr>
          <p:cNvPr id="1949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A357412-7A06-4E81-9ED8-8530CA9DC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949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i_mois@mail.ru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ath-2.narod.r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933217" y="5429250"/>
            <a:ext cx="4357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FF00"/>
                </a:solidFill>
              </a:rPr>
              <a:t>0</a:t>
            </a:r>
            <a:r>
              <a:rPr lang="en-US" b="1" dirty="0" smtClean="0">
                <a:solidFill>
                  <a:srgbClr val="00FF00"/>
                </a:solidFill>
              </a:rPr>
              <a:t>9</a:t>
            </a:r>
            <a:r>
              <a:rPr lang="ru-RU" b="1" dirty="0" smtClean="0">
                <a:solidFill>
                  <a:srgbClr val="00FF00"/>
                </a:solidFill>
              </a:rPr>
              <a:t>.</a:t>
            </a:r>
            <a:r>
              <a:rPr lang="en-US" b="1" dirty="0" smtClean="0">
                <a:solidFill>
                  <a:srgbClr val="00FF00"/>
                </a:solidFill>
              </a:rPr>
              <a:t>1</a:t>
            </a:r>
            <a:r>
              <a:rPr lang="ru-RU" b="1" dirty="0" smtClean="0">
                <a:solidFill>
                  <a:srgbClr val="00FF00"/>
                </a:solidFill>
              </a:rPr>
              <a:t>0.201</a:t>
            </a:r>
            <a:r>
              <a:rPr lang="en-US" b="1" dirty="0" smtClean="0">
                <a:solidFill>
                  <a:srgbClr val="00FF00"/>
                </a:solidFill>
              </a:rPr>
              <a:t>8</a:t>
            </a:r>
            <a:endParaRPr lang="ru-RU" b="1" dirty="0" smtClean="0">
              <a:solidFill>
                <a:srgbClr val="00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3588" y="785794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25 лет Закону о космической деятельности в РФ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sz="2800" i="1" dirty="0" smtClean="0"/>
              <a:t>Законодательное обеспечение космической деятельности – истоки, состояние и перспективы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588" y="1270047"/>
            <a:ext cx="49680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Владимир Михайлович </a:t>
            </a:r>
            <a:r>
              <a:rPr lang="ru-RU" b="1" dirty="0" err="1" smtClean="0"/>
              <a:t>Постышев</a:t>
            </a:r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>Иван Михайлович </a:t>
            </a:r>
            <a:r>
              <a:rPr lang="ru-RU" b="1" dirty="0" smtClean="0"/>
              <a:t>Моисеев</a:t>
            </a:r>
          </a:p>
          <a:p>
            <a:endParaRPr lang="ru-RU" b="1" dirty="0" smtClean="0"/>
          </a:p>
          <a:p>
            <a:r>
              <a:rPr lang="ru-RU" dirty="0" smtClean="0"/>
              <a:t>Анатолий Иванович </a:t>
            </a:r>
            <a:r>
              <a:rPr lang="ru-RU" b="1" dirty="0" err="1" smtClean="0"/>
              <a:t>Рудев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dirty="0" smtClean="0"/>
              <a:t>Сергей Владимирович </a:t>
            </a:r>
            <a:r>
              <a:rPr lang="ru-RU" b="1" dirty="0" smtClean="0"/>
              <a:t>Кричевский </a:t>
            </a:r>
          </a:p>
          <a:p>
            <a:endParaRPr lang="ru-RU" b="1" dirty="0" smtClean="0"/>
          </a:p>
          <a:p>
            <a:r>
              <a:rPr lang="ru-RU" dirty="0" smtClean="0"/>
              <a:t>Николай Николаевич </a:t>
            </a:r>
            <a:r>
              <a:rPr lang="ru-RU" b="1" dirty="0" err="1" smtClean="0"/>
              <a:t>Фефелов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dirty="0" smtClean="0"/>
              <a:t>Анатолий Викторович </a:t>
            </a:r>
            <a:r>
              <a:rPr lang="ru-RU" b="1" dirty="0" smtClean="0"/>
              <a:t>Лапшин</a:t>
            </a:r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863588" y="332656"/>
            <a:ext cx="7416824" cy="5760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Рабочая группа (ВТК)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91501" y="2896142"/>
            <a:ext cx="59328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91501" y="2305676"/>
            <a:ext cx="442165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91501" y="3486608"/>
            <a:ext cx="675871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91501" y="1715210"/>
            <a:ext cx="612536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91501" y="4077072"/>
            <a:ext cx="641827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391501" y="1124744"/>
            <a:ext cx="800587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4"/>
          <p:cNvSpPr/>
          <p:nvPr/>
        </p:nvSpPr>
        <p:spPr>
          <a:xfrm>
            <a:off x="8023057" y="1142081"/>
            <a:ext cx="941431" cy="54138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rgbClr val="FFFF00"/>
                </a:solidFill>
              </a:rPr>
              <a:t>05.05.92</a:t>
            </a:r>
            <a:endParaRPr lang="ru-RU" sz="1200" b="1" kern="1200" dirty="0">
              <a:solidFill>
                <a:srgbClr val="FFFF0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971600" y="5004395"/>
            <a:ext cx="4248472" cy="5128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1200" kern="0" dirty="0" smtClean="0">
                <a:solidFill>
                  <a:srgbClr val="0070C0"/>
                </a:solidFill>
              </a:rPr>
              <a:t>Руководитель ВТК: И.Моисеев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863588" y="332656"/>
            <a:ext cx="7416824" cy="6459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b="1" dirty="0" smtClean="0">
                <a:solidFill>
                  <a:schemeClr val="bg2"/>
                </a:solidFill>
              </a:rPr>
              <a:t>Работа над проектом Закона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b="1" dirty="0" smtClean="0">
                <a:solidFill>
                  <a:schemeClr val="bg2"/>
                </a:solidFill>
              </a:rPr>
              <a:t>(</a:t>
            </a:r>
            <a:r>
              <a:rPr lang="en-US" b="1" dirty="0" smtClean="0">
                <a:solidFill>
                  <a:schemeClr val="bg2"/>
                </a:solidFill>
              </a:rPr>
              <a:t>I </a:t>
            </a:r>
            <a:r>
              <a:rPr lang="ru-RU" b="1" dirty="0" smtClean="0">
                <a:solidFill>
                  <a:schemeClr val="bg2"/>
                </a:solidFill>
              </a:rPr>
              <a:t>этап)</a:t>
            </a: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2573778" y="1052736"/>
            <a:ext cx="4158462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solidFill>
                  <a:srgbClr val="FFFF00"/>
                </a:solidFill>
              </a:rPr>
              <a:t>5 мая 1992 г. – 3 декабря 1992 г.</a:t>
            </a:r>
            <a:endParaRPr lang="ru-RU" sz="1600" b="1" kern="12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508" y="1700808"/>
            <a:ext cx="86769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05.05.1992</a:t>
            </a:r>
            <a:r>
              <a:rPr lang="ru-RU" sz="2400" dirty="0" smtClean="0"/>
              <a:t> – Подписание Договора, создание ВТК.</a:t>
            </a:r>
          </a:p>
          <a:p>
            <a:r>
              <a:rPr lang="ru-RU" sz="2400" b="1" dirty="0" smtClean="0"/>
              <a:t>15.05.1992 </a:t>
            </a:r>
            <a:r>
              <a:rPr lang="ru-RU" sz="2400" dirty="0" smtClean="0"/>
              <a:t>– Разработана Концепция Закона</a:t>
            </a:r>
          </a:p>
          <a:p>
            <a:r>
              <a:rPr lang="ru-RU" sz="2400" b="1" dirty="0" smtClean="0"/>
              <a:t>28.05.1992</a:t>
            </a:r>
            <a:r>
              <a:rPr lang="ru-RU" sz="2400" dirty="0" smtClean="0"/>
              <a:t> – Рассылка Концепции</a:t>
            </a:r>
          </a:p>
          <a:p>
            <a:r>
              <a:rPr lang="ru-RU" sz="2400" b="1" dirty="0" smtClean="0"/>
              <a:t>20.07.1992</a:t>
            </a:r>
            <a:r>
              <a:rPr lang="ru-RU" sz="2400" dirty="0" smtClean="0"/>
              <a:t> – Разработан проект Закона (</a:t>
            </a:r>
            <a:r>
              <a:rPr lang="ru-RU" dirty="0" smtClean="0"/>
              <a:t>1-й вариант</a:t>
            </a:r>
            <a:r>
              <a:rPr lang="ru-RU" sz="2400" dirty="0" smtClean="0"/>
              <a:t>)</a:t>
            </a:r>
          </a:p>
          <a:p>
            <a:r>
              <a:rPr lang="ru-RU" sz="2400" b="1" dirty="0" smtClean="0"/>
              <a:t>30.07.1992</a:t>
            </a:r>
            <a:r>
              <a:rPr lang="ru-RU" sz="2400" dirty="0" smtClean="0"/>
              <a:t> – Рассылка проекта Закона</a:t>
            </a:r>
          </a:p>
          <a:p>
            <a:endParaRPr lang="ru-RU" sz="2400" dirty="0" smtClean="0"/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Сентябрь 1992 – декабрь 1992 – работа над предложениями и замечаниями, «раздувающиеся» версии законопроекта, попытки реагировать на быстро меняющуюся экономическую ситуацию.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Организация и проведение парламентских слушаний, реакция на текущие события.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863588" y="332656"/>
            <a:ext cx="7416824" cy="6459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b="1" dirty="0" smtClean="0">
                <a:solidFill>
                  <a:schemeClr val="bg2"/>
                </a:solidFill>
              </a:rPr>
              <a:t>Итог работы ВТК</a:t>
            </a: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6714238" y="1412776"/>
            <a:ext cx="2286254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FFFF00"/>
                </a:solidFill>
              </a:rPr>
              <a:t>3 декабря 1992 г. </a:t>
            </a:r>
            <a:endParaRPr lang="ru-RU" sz="1600" b="1" kern="12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548" y="1578278"/>
            <a:ext cx="54366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Положительное заключение Президента России</a:t>
            </a:r>
            <a:endParaRPr lang="ru-RU" sz="1400" b="1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3528" y="2204864"/>
            <a:ext cx="576064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«... Данный вариант проекта Закона, на наш взгляд, выгодно отличается от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проекта, подготовленного Институтом государства и права Российской академии наук совместно с Российским космическим агентством, Министерством обороны и Министерством иностранных дел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поскольку выполнен методологически на более высоком уровне, предусматривает участие в осуществлении полномочий по регулированию космической деятельности субъектов федерации и по ряду других причин…»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Закл Ельцин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28184" y="2348880"/>
            <a:ext cx="2772308" cy="3891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809582" y="332656"/>
            <a:ext cx="7416824" cy="6459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b="1" dirty="0" smtClean="0">
                <a:solidFill>
                  <a:schemeClr val="bg2"/>
                </a:solidFill>
              </a:rPr>
              <a:t>Доводка Проекта Закона</a:t>
            </a: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2321750" y="1196752"/>
            <a:ext cx="4554506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FFFF00"/>
                </a:solidFill>
              </a:rPr>
              <a:t>1 января 1993 г. - 20 августа 1993 г. </a:t>
            </a:r>
            <a:endParaRPr lang="ru-RU" sz="1600" b="1" kern="12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857013"/>
            <a:ext cx="86769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02.03.1993</a:t>
            </a:r>
            <a:r>
              <a:rPr lang="ru-RU" sz="2000" dirty="0" smtClean="0"/>
              <a:t> – Совещание на высшем уровне</a:t>
            </a:r>
          </a:p>
          <a:p>
            <a:r>
              <a:rPr lang="ru-RU" sz="2000" dirty="0" smtClean="0"/>
              <a:t>                      ВКС МО, РАН, РКА</a:t>
            </a:r>
          </a:p>
          <a:p>
            <a:r>
              <a:rPr lang="ru-RU" sz="2000" b="1" dirty="0" smtClean="0"/>
              <a:t>21.04.1993 </a:t>
            </a:r>
            <a:r>
              <a:rPr lang="ru-RU" sz="2000" dirty="0" smtClean="0"/>
              <a:t>– Последняя редакция, рассылка</a:t>
            </a:r>
          </a:p>
          <a:p>
            <a:r>
              <a:rPr lang="ru-RU" sz="2000" b="1" dirty="0" smtClean="0"/>
              <a:t>27.04.1993</a:t>
            </a:r>
            <a:r>
              <a:rPr lang="ru-RU" sz="2000" dirty="0" smtClean="0"/>
              <a:t> – Принятие Постановления и Заявления</a:t>
            </a:r>
          </a:p>
          <a:p>
            <a:r>
              <a:rPr lang="ru-RU" sz="2000" dirty="0" smtClean="0"/>
              <a:t>                      ВС РСФСР</a:t>
            </a:r>
          </a:p>
          <a:p>
            <a:r>
              <a:rPr lang="ru-RU" sz="2000" b="1" dirty="0" smtClean="0"/>
              <a:t>20.07.1993</a:t>
            </a:r>
            <a:r>
              <a:rPr lang="ru-RU" sz="2000" dirty="0" smtClean="0"/>
              <a:t> – Разработан Проект Закона (</a:t>
            </a:r>
            <a:r>
              <a:rPr lang="ru-RU" sz="1400" dirty="0" smtClean="0"/>
              <a:t>13-й и последний вариант</a:t>
            </a:r>
            <a:r>
              <a:rPr lang="ru-RU" sz="2000" dirty="0" smtClean="0"/>
              <a:t>)</a:t>
            </a:r>
          </a:p>
          <a:p>
            <a:r>
              <a:rPr lang="ru-RU" sz="2000" b="1" dirty="0" smtClean="0"/>
              <a:t>30.07.1993</a:t>
            </a:r>
            <a:r>
              <a:rPr lang="ru-RU" sz="2000" dirty="0" smtClean="0"/>
              <a:t> – Рассылка Проекта Закона</a:t>
            </a:r>
          </a:p>
          <a:p>
            <a:endParaRPr lang="ru-RU" sz="2000" dirty="0" smtClean="0"/>
          </a:p>
          <a:p>
            <a:r>
              <a:rPr lang="ru-RU" dirty="0" smtClean="0"/>
              <a:t>Август – сентябрь 1993 г. – работа по замечаниям комитетов и комиссий Верховного Совета, Главного правового управления Президента.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863588" y="332656"/>
            <a:ext cx="7416824" cy="5760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Работа над законопроектом</a:t>
            </a: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2123728" y="1142081"/>
            <a:ext cx="5544616" cy="54138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FFFF00"/>
                </a:solidFill>
              </a:rPr>
              <a:t>27 апреля 1993 г. </a:t>
            </a:r>
            <a:endParaRPr lang="ru-RU" sz="1600" b="1" kern="1200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6096" y="1988840"/>
            <a:ext cx="2844316" cy="238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28184" y="3789040"/>
            <a:ext cx="2644759" cy="221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1916832"/>
            <a:ext cx="4752528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Космическая деятельность в Российской Федерации осуществляется в целях обеспечения благосостояния граждан, развития Российской Федерации, укрепления ее безопасности, а также решения глобальных проблем человечества.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российской космонавтике должны обеспечиваться: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равное право предприятий, организаций и граждан Российской Федерации на участие в космической деятельности и использовании ее результатов;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доступность информации о космической деятельности;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ограничение монополизма и развитие предпринимательской деятельности;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независимая экспертиза космических проектов и программ;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безопасность космической деятельности, включая охрану окружающей природной среды.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863588" y="260648"/>
            <a:ext cx="7416824" cy="8094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Принятие Закона России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«О космической деятельности» </a:t>
            </a: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6732240" y="1439207"/>
            <a:ext cx="2232248" cy="34270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FFFF00"/>
                </a:solidFill>
              </a:rPr>
              <a:t>6 октября 1993 г. </a:t>
            </a:r>
            <a:endParaRPr lang="ru-RU" sz="1600" b="1" kern="1200" dirty="0">
              <a:solidFill>
                <a:srgbClr val="FFFF00"/>
              </a:solidFill>
            </a:endParaRPr>
          </a:p>
        </p:txBody>
      </p:sp>
      <p:pic>
        <p:nvPicPr>
          <p:cNvPr id="7" name="Picture 5" descr="zak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439207"/>
            <a:ext cx="6120680" cy="1403336"/>
          </a:xfrm>
          <a:prstGeom prst="rect">
            <a:avLst/>
          </a:prstGeom>
          <a:noFill/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23528" y="3068960"/>
            <a:ext cx="85329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Закон Российской Федерации «О космической деятельности» № 5663-1 был единогласно принят Верховным Советом РСФСР 20 августа 1993 г., 4 октября он подписан Президентом России, 6 октября опубликован и вступил в силу. </a:t>
            </a: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вспомнить политические события этих дней, то можно заметить, что закон был одобрен двумя противоборствующими силами в момент наивысшего накала политических страстей. Это говорит о двух вещах - о крайней необходимости закона и его высоком качестве.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189537"/>
            <a:ext cx="52920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В предвидении событий октября 1993 г. были предприняты специальные усилия по копированию и сохранению большей части документов, связанных с разработкой Закона о космической деятельности. </a:t>
            </a:r>
            <a:endParaRPr lang="ru-RU" sz="14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30752" y="5147900"/>
            <a:ext cx="1505744" cy="101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072771" y="6156012"/>
            <a:ext cx="963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Точка.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863588" y="260648"/>
            <a:ext cx="7416824" cy="8094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Промежуточные итоги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1214422"/>
            <a:ext cx="85011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 целью создания Закона России «О космической деятельности» являлось придание российской космонавтике правового статуса. В отсутствии такого закона, с учетом тогдашней экономической и политической ситуации само выживание космонавтики было бы под постоянной угрозой.</a:t>
            </a:r>
          </a:p>
          <a:p>
            <a:pPr indent="457200"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 определил общие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принципы космической деятельности в России,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ввёл базовые понятия и решил наиболее актуальные на тот момент правовые проблемы космической деятельности . </a:t>
            </a:r>
          </a:p>
          <a:p>
            <a:pPr indent="457200"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 «О космической деятельности» имеет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рамочный характер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Предполагалось, что с опорой на этот закон будет разработана линейка законов, регулирующих конкретные направления космической деятельности.</a:t>
            </a:r>
          </a:p>
          <a:p>
            <a:pPr indent="457200" algn="just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Закона стала шаблоном для других законов в научно-технической сфере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см.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н-р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Федеральный закон от 21 ноября 1995 г. N 170-Федеральный закон «Об использовании атомной энергии»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indent="457200" algn="just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Постановлении ВС РСФСР о принятии Закона определялись основные направления дальнейшего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законо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и нормотворчества. </a:t>
            </a:r>
            <a:endParaRPr lang="ru-RU" b="1" kern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77788" y="476672"/>
            <a:ext cx="8388424" cy="51845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algn="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sz="36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7983" y="642918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</a:p>
          <a:p>
            <a:pPr algn="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космической деятельности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1802" y="2285992"/>
            <a:ext cx="30003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Поправки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1996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78728" y="332656"/>
            <a:ext cx="7416824" cy="5760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Поправки 1996 г.</a:t>
            </a:r>
          </a:p>
        </p:txBody>
      </p:sp>
      <p:grpSp>
        <p:nvGrpSpPr>
          <p:cNvPr id="4" name="Группа 4"/>
          <p:cNvGrpSpPr/>
          <p:nvPr/>
        </p:nvGrpSpPr>
        <p:grpSpPr>
          <a:xfrm>
            <a:off x="6203364" y="1196751"/>
            <a:ext cx="2343894" cy="1296145"/>
            <a:chOff x="262199" y="3554839"/>
            <a:chExt cx="1867105" cy="126952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62199" y="3554839"/>
              <a:ext cx="1867105" cy="12695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0"/>
                </a:spcAft>
              </a:pPr>
              <a:r>
                <a:rPr lang="ru-RU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Формирование рабочей группы – представительский принцип.</a:t>
              </a:r>
              <a:endPara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4"/>
            <p:cNvSpPr/>
            <p:nvPr/>
          </p:nvSpPr>
          <p:spPr>
            <a:xfrm>
              <a:off x="299382" y="3592023"/>
              <a:ext cx="1829922" cy="119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  <a:spcAft>
                  <a:spcPts val="0"/>
                </a:spcAft>
              </a:pPr>
              <a:endParaRPr lang="ru-RU" b="1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3364" y="2636911"/>
            <a:ext cx="2401084" cy="336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78728" y="1071546"/>
            <a:ext cx="53791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Однако развитие российского космического законодательства пошло по иному пути. </a:t>
            </a:r>
          </a:p>
          <a:p>
            <a:pPr indent="457200" algn="just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Федеральным законом от 29.11.1996 №147-ФЗ в Закон «О космической деятельности» вносится большой количество поправок. </a:t>
            </a:r>
          </a:p>
          <a:p>
            <a:pPr indent="457200" algn="just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Принятые поправки снижали правовой статус РКА,</a:t>
            </a:r>
          </a:p>
          <a:p>
            <a:pPr indent="457200" algn="just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тоже время они неоправданно расширяли полномочия органов исполнительной власти – МО и РКА, выводили их деятельность из области контроля со стороны законодательной власти и общественности.</a:t>
            </a:r>
          </a:p>
          <a:p>
            <a:pPr indent="457200" algn="just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Негативные изменения внесенные в законодательство не были преднамеренными – они стали следствием низкой квалификации разработчиков и некритическим отношением Госдумы к проекту Закона о поправках.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989602" y="332656"/>
            <a:ext cx="7416824" cy="5760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... До 1% ВВП. </a:t>
            </a:r>
            <a:r>
              <a:rPr lang="ru-RU" i="1" dirty="0" smtClean="0">
                <a:solidFill>
                  <a:schemeClr val="bg2"/>
                </a:solidFill>
              </a:rPr>
              <a:t>Иллюстрация качества</a:t>
            </a:r>
            <a:endParaRPr lang="ru-RU" sz="2000" i="1" dirty="0" smtClean="0">
              <a:solidFill>
                <a:schemeClr val="bg2"/>
              </a:solidFill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863588" y="4320824"/>
            <a:ext cx="7668852" cy="908376"/>
            <a:chOff x="262199" y="3554839"/>
            <a:chExt cx="1867105" cy="126952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62199" y="3554839"/>
              <a:ext cx="1867105" cy="12695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ru-RU" sz="1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Члены рабочей группы говорят, что они не виноваты – кто-то вставил.</a:t>
              </a:r>
            </a:p>
            <a:p>
              <a:pPr algn="ctr">
                <a:spcAft>
                  <a:spcPts val="0"/>
                </a:spcAft>
              </a:pPr>
              <a:r>
                <a:rPr lang="ru-RU" sz="1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Следует заметить, что надо выбирать с кем работать – проект закона курировал комитет по геополитике.</a:t>
              </a:r>
              <a:endPara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4"/>
            <p:cNvSpPr/>
            <p:nvPr/>
          </p:nvSpPr>
          <p:spPr>
            <a:xfrm>
              <a:off x="299382" y="3592023"/>
              <a:ext cx="1829922" cy="119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  <a:spcAft>
                  <a:spcPts val="0"/>
                </a:spcAft>
              </a:pPr>
              <a:endParaRPr lang="ru-RU" sz="1600" b="1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10"/>
          <p:cNvGrpSpPr/>
          <p:nvPr/>
        </p:nvGrpSpPr>
        <p:grpSpPr>
          <a:xfrm>
            <a:off x="2645786" y="1342832"/>
            <a:ext cx="4104456" cy="2518216"/>
            <a:chOff x="863588" y="1052736"/>
            <a:chExt cx="4104456" cy="251821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863588" y="1052736"/>
              <a:ext cx="4104456" cy="2518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971600" y="3068960"/>
              <a:ext cx="158417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77788" y="476672"/>
            <a:ext cx="8388424" cy="51845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algn="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sz="36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7983" y="642918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</a:p>
          <a:p>
            <a:pPr algn="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космической деятельности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1714488"/>
            <a:ext cx="7965337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spcBef>
                <a:spcPts val="600"/>
              </a:spcBef>
              <a:buClr>
                <a:schemeClr val="hlink"/>
              </a:buClr>
              <a:buSzPct val="60000"/>
              <a:defRPr/>
            </a:pPr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2"/>
                </a:solidFill>
              </a:rPr>
              <a:t>Введение 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bg2"/>
                </a:solidFill>
              </a:rPr>
              <a:t>Инициатива и постановка задачи,1990-1992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bg2"/>
                </a:solidFill>
              </a:rPr>
              <a:t>ТЗ, разработка, принятие, 1992-1993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bg2"/>
                </a:solidFill>
              </a:rPr>
              <a:t>Поправки, 1996 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bg2"/>
                </a:solidFill>
              </a:rPr>
              <a:t>Бег на месте, 1996-2015 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bg2"/>
                </a:solidFill>
              </a:rPr>
              <a:t>Госкорпорация, 2015 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bg2"/>
                </a:solidFill>
              </a:rPr>
              <a:t>Будущее</a:t>
            </a:r>
            <a:r>
              <a:rPr lang="ru-RU" sz="2000" b="1" dirty="0" smtClean="0">
                <a:solidFill>
                  <a:schemeClr val="bg2"/>
                </a:solidFill>
              </a:rPr>
              <a:t> </a:t>
            </a:r>
            <a:endParaRPr lang="ru-RU" sz="2000" dirty="0" smtClean="0">
              <a:solidFill>
                <a:schemeClr val="bg2"/>
              </a:solidFill>
            </a:endParaRP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bg2"/>
                </a:solidFill>
              </a:rPr>
              <a:t>Общие подходы</a:t>
            </a:r>
            <a:r>
              <a:rPr lang="ru-RU" sz="2000" b="1" dirty="0" smtClean="0">
                <a:solidFill>
                  <a:schemeClr val="bg2"/>
                </a:solidFill>
              </a:rPr>
              <a:t> </a:t>
            </a:r>
            <a:endParaRPr lang="ru-RU" sz="2000" dirty="0" smtClean="0">
              <a:solidFill>
                <a:schemeClr val="bg2"/>
              </a:solidFill>
            </a:endParaRPr>
          </a:p>
          <a:p>
            <a:pPr marL="342900" indent="-342900" eaLnBrk="0" hangingPunct="0">
              <a:spcBef>
                <a:spcPts val="600"/>
              </a:spcBef>
              <a:buClr>
                <a:schemeClr val="hlink"/>
              </a:buClr>
              <a:buSzPct val="60000"/>
              <a:buAutoNum type="arabicPeriod"/>
              <a:defRPr/>
            </a:pP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071538" y="1928802"/>
            <a:ext cx="2643206" cy="4286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1993 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061864" y="2542942"/>
            <a:ext cx="7596336" cy="16004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"Статья 2. Понятие космической деятельности</a:t>
            </a:r>
            <a:endParaRPr kumimoji="0" lang="ru-RU" sz="1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 bmk="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900" b="0" i="0" u="none" strike="noStrike" cap="none" normalizeH="0" baseline="0" dirty="0" smtClean="0" bmk="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 bmk="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Космическая деятельность включает создание (в том числе разработку, изготовление, испытания), а также использование и передачу космической техники, космических технологий, иной продукции и услуг, </a:t>
            </a:r>
            <a:r>
              <a:rPr kumimoji="0" lang="ru-RU" sz="2400" b="1" i="1" u="none" strike="noStrike" cap="none" normalizeH="0" baseline="0" dirty="0" smtClean="0" bmk="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необходимых для осуществления космической деятельности</a:t>
            </a:r>
            <a:r>
              <a:rPr kumimoji="0" lang="ru-RU" b="0" i="1" u="none" strike="noStrike" cap="none" normalizeH="0" baseline="0" dirty="0" smtClean="0" bmk="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61864" y="4952068"/>
            <a:ext cx="7596336" cy="14773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Космическая деятельность включает в себя создание (в том числе разработку, изготовление и испытания), </a:t>
            </a:r>
            <a:r>
              <a:rPr kumimoji="0" lang="ru-RU" sz="1600" b="1" i="1" u="none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(эксплуатацию) </a:t>
            </a:r>
            <a:r>
              <a:rPr kumimoji="0" lang="ru-RU" sz="1200" b="1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космической техники</a:t>
            </a:r>
            <a:r>
              <a:rPr kumimoji="0" lang="ru-RU" sz="12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космических материалов и космических технологий и </a:t>
            </a:r>
            <a:r>
              <a:rPr lang="ru-RU" sz="1200" i="1" dirty="0" smtClean="0" bmk="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оказание иных </a:t>
            </a:r>
            <a:r>
              <a:rPr kumimoji="0" lang="ru-RU" sz="2400" b="1" i="1" u="none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связанных с космической деятельностью</a:t>
            </a:r>
            <a:r>
              <a:rPr kumimoji="0" lang="ru-RU" sz="2400" b="0" i="1" u="none" strike="noStrike" cap="none" normalizeH="0" baseline="0" dirty="0" smtClean="0" bmk="">
                <a:ln>
                  <a:noFill/>
                </a:ln>
                <a:solidFill>
                  <a:srgbClr val="FF7C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услуг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также международное сотрудничество Российской Федерации в области исследования и использования космического пространства.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927102" y="4214818"/>
            <a:ext cx="3865861" cy="642942"/>
          </a:xfrm>
          <a:prstGeom prst="downArrow">
            <a:avLst/>
          </a:prstGeom>
          <a:solidFill>
            <a:srgbClr val="FF7C8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1996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89602" y="332656"/>
            <a:ext cx="7416824" cy="11675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Изменение правового содержания фундаментального понятия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«космическая деятельность»</a:t>
            </a:r>
            <a:endParaRPr lang="ru-RU" sz="2000" i="1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77788" y="476672"/>
            <a:ext cx="8388424" cy="51845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algn="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sz="36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7983" y="642918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</a:p>
          <a:p>
            <a:pPr algn="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космической деятельности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1802" y="2285992"/>
            <a:ext cx="30003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Бег на месте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1996-2015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45840" y="1071546"/>
            <a:ext cx="7416824" cy="514353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/>
            <a:endParaRPr lang="ru-RU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С 1996 до 2015 года в Государственную Думу был внесен 21 законопроект по вопросам космической деятельности. </a:t>
            </a:r>
            <a:endParaRPr lang="ru-RU" sz="20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ru-RU" sz="2000" b="1" dirty="0" smtClean="0"/>
              <a:t>	Принято – 1,</a:t>
            </a:r>
          </a:p>
          <a:p>
            <a:r>
              <a:rPr lang="ru-RU" sz="2000" b="1" dirty="0" smtClean="0"/>
              <a:t>	Отклонено на разных этапах – 20 </a:t>
            </a:r>
          </a:p>
          <a:p>
            <a:pPr algn="ctr" eaLnBrk="0" hangingPunct="0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причины отклонения – правовая бессодержательность, лозунговый характер предлагаемых норм.</a:t>
            </a:r>
          </a:p>
          <a:p>
            <a:pPr algn="ctr" eaLnBrk="0" hangingPunct="0"/>
            <a:endParaRPr lang="ru-RU" sz="20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 проблема – слишком широкое понимание термина «космическая деятельность». Трудно сформулировать корректную правовую норму  так, чтобы она с одной стороны была конкретна и применима, а с другой – охватывала бы весь спектр работ,  в  которых используются космические средства. </a:t>
            </a:r>
          </a:p>
          <a:p>
            <a:pPr algn="ctr" eaLnBrk="0" hangingPunct="0"/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845840" y="332656"/>
            <a:ext cx="7416824" cy="5760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... трудности законотворчества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01160" y="332656"/>
            <a:ext cx="7416000" cy="7920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Космическое законотворчество – фронт работ</a:t>
            </a:r>
            <a:endParaRPr lang="ru-RU" sz="20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01160" y="1340768"/>
            <a:ext cx="7416000" cy="37970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hangingPunct="0"/>
            <a:r>
              <a:rPr lang="ru-RU" sz="1600" b="1" dirty="0" smtClean="0">
                <a:solidFill>
                  <a:schemeClr val="accent4">
                    <a:lumMod val="10000"/>
                  </a:schemeClr>
                </a:solidFill>
              </a:rPr>
              <a:t>Предлагались законопроекты:</a:t>
            </a:r>
            <a:endParaRPr lang="ru-RU" sz="16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lvl="0" fontAlgn="auto" hangingPunct="1"/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</a:rPr>
              <a:t>Закон о военно-космической деятельности   </a:t>
            </a:r>
          </a:p>
          <a:p>
            <a:pPr lvl="0" fontAlgn="auto" hangingPunct="1"/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</a:rPr>
              <a:t>Закон о передаче ракетно-космической техники и технологии                   </a:t>
            </a:r>
          </a:p>
          <a:p>
            <a:pPr lvl="0" fontAlgn="auto" hangingPunct="1"/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</a:rPr>
              <a:t>Закон о коммерческой космической деятельности</a:t>
            </a:r>
          </a:p>
          <a:p>
            <a:pPr lvl="0" fontAlgn="auto" hangingPunct="1"/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</a:rPr>
              <a:t>Закон о пилотируемых космических полетах   </a:t>
            </a:r>
          </a:p>
          <a:p>
            <a:pPr lvl="0" fontAlgn="auto" hangingPunct="1"/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</a:rPr>
              <a:t>Закон об экологической безопасности космической деятельности</a:t>
            </a:r>
          </a:p>
          <a:p>
            <a:pPr lvl="0" fontAlgn="auto" hangingPunct="1"/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</a:rPr>
              <a:t>Закон об обеспечении безопасности космической деятельности           </a:t>
            </a:r>
          </a:p>
          <a:p>
            <a:pPr lvl="0" fontAlgn="auto" hangingPunct="1"/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</a:rPr>
              <a:t>Закон о прикладном использовании ракетно-космической техники и технологий</a:t>
            </a:r>
          </a:p>
          <a:p>
            <a:pPr lvl="0" fontAlgn="auto" hangingPunct="1"/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</a:rPr>
              <a:t>Закон о создании и применении космических средств в интересах обороны и безопасности Российской Федерации </a:t>
            </a:r>
          </a:p>
          <a:p>
            <a:pPr lvl="0" fontAlgn="auto" hangingPunct="1"/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</a:rPr>
              <a:t>Закон о государственном протекционизме в ракетно-космической отрасли</a:t>
            </a:r>
          </a:p>
          <a:p>
            <a:pPr lvl="0" fontAlgn="auto" hangingPunct="1"/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</a:rPr>
              <a:t>Закон об обязательном страховании космической деятельности</a:t>
            </a:r>
            <a:endParaRPr lang="ru-RU" sz="16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0688" y="5137864"/>
            <a:ext cx="84969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FF7C8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Сами названия законопроектов дают представление о спектре проблем, требующих правового регулирования.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FF7C80"/>
                </a:solidFill>
                <a:latin typeface="+mj-lt"/>
                <a:ea typeface="Calibri" pitchFamily="34" charset="0"/>
                <a:cs typeface="Times New Roman" pitchFamily="18" charset="0"/>
              </a:rPr>
              <a:t>Однако низкое качество проектов определило их отклонение на разных этапах </a:t>
            </a:r>
            <a:r>
              <a:rPr lang="ru-RU" sz="1600" dirty="0" smtClean="0">
                <a:solidFill>
                  <a:srgbClr val="FF7C80"/>
                </a:solidFill>
                <a:latin typeface="+mj-lt"/>
                <a:ea typeface="Calibri" pitchFamily="34" charset="0"/>
                <a:cs typeface="Times New Roman" pitchFamily="18" charset="0"/>
              </a:rPr>
              <a:t>рассмотрения.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FF7C8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14282" y="1337532"/>
            <a:ext cx="8858312" cy="501675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Налогообложение производится по налоговой ставке 0 процентов при реализации:</a:t>
            </a:r>
            <a:endParaRPr lang="ru-RU" sz="16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/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</a:p>
          <a:p>
            <a:pPr lvl="0" algn="just"/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5) товаров (работ, услуг) в области космической деятельности.</a:t>
            </a:r>
          </a:p>
          <a:p>
            <a:pPr lvl="0" algn="just"/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just"/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Положения настоящего подпункта распространяются на космическую технику, космические объекты, объекты космической инфраструктуры, подлежащие обязательной сертификации в соответствии с законодательством Российской Федерации в области космической деятельности, а также на космическую технику, космические объекты, объекты космической инфраструктуры военного и двойного назначения, на работы (услуги), выполняемые (оказываемые) с использованием техники, находящейся непосредственно в космическом пространстве, в том числе управляемой с поверхности и (или) из атмосферы Земли; работы (услуги) по исследованию космического пространства, по наблюдению за объектами и явлениями в космическом пространстве, в том числе с поверхности и (или) из атмосферы Земли; подготовительные и (или) вспомогательные (сопутствующие) наземные работы (услуги), технологически обусловленные (необходимые) и неразрывно связанные с выполнением работ (оказанием услуг) по исследованию космического пространства и (или) с выполнением работ (оказанием услуг) с использованием техники, находящейся непосредственно в космическом пространстве;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60040" y="332656"/>
            <a:ext cx="8388424" cy="7920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Единственная, но важная норма -2007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(Налоговый кодекс)</a:t>
            </a:r>
            <a:endParaRPr lang="ru-RU" sz="20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89602" y="1541585"/>
            <a:ext cx="7416824" cy="3459051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Началась разработка законопроектов:</a:t>
            </a:r>
          </a:p>
          <a:p>
            <a:pPr marL="342900" indent="-342900">
              <a:buAutoNum type="arabicPeriod"/>
            </a:pP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Проект Федерального закона "О внесении изменений в Закон РФ "О космической деятельности" </a:t>
            </a:r>
            <a:r>
              <a:rPr lang="ru-RU" sz="1600" b="1" dirty="0" smtClean="0">
                <a:solidFill>
                  <a:srgbClr val="002060"/>
                </a:solidFill>
              </a:rPr>
              <a:t>от Роскосмоса.</a:t>
            </a: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Проект Федерального закона «О внесении изменений в Закон РФ «О космической деятельности» </a:t>
            </a:r>
            <a:r>
              <a:rPr lang="ru-RU" sz="1600" b="1" dirty="0" smtClean="0">
                <a:solidFill>
                  <a:srgbClr val="002060"/>
                </a:solidFill>
              </a:rPr>
              <a:t>от Минэкономразвития </a:t>
            </a:r>
            <a:r>
              <a:rPr lang="ru-RU" sz="1600" dirty="0" smtClean="0">
                <a:solidFill>
                  <a:srgbClr val="002060"/>
                </a:solidFill>
              </a:rPr>
              <a:t>России.</a:t>
            </a: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Проект Федерального закона РФ "О внесении изменений в отдельные законодательные акты РФ в части определения компетенции федерального органа исполнительной власти в области гидрометеорологии и смежных с ней областях в сфере космической деятельности" </a:t>
            </a:r>
            <a:r>
              <a:rPr lang="ru-RU" sz="1600" b="1" dirty="0" smtClean="0">
                <a:solidFill>
                  <a:srgbClr val="002060"/>
                </a:solidFill>
              </a:rPr>
              <a:t>от Минприроды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0040" y="5157629"/>
            <a:ext cx="83884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indent="457200" algn="ctr"/>
            <a:r>
              <a:rPr lang="ru-RU" b="1" dirty="0" smtClean="0">
                <a:latin typeface="+mj-lt"/>
                <a:cs typeface="Arial" pitchFamily="34" charset="0"/>
              </a:rPr>
              <a:t>Все предложенные проекты активно </a:t>
            </a:r>
            <a:r>
              <a:rPr lang="ru-RU" b="1" dirty="0" smtClean="0">
                <a:latin typeface="+mj-lt"/>
                <a:cs typeface="Arial" pitchFamily="34" charset="0"/>
              </a:rPr>
              <a:t>критиковались </a:t>
            </a:r>
            <a:r>
              <a:rPr lang="ru-RU" b="1" dirty="0" smtClean="0">
                <a:latin typeface="+mj-lt"/>
                <a:cs typeface="Arial" pitchFamily="34" charset="0"/>
              </a:rPr>
              <a:t>специалистами и организациями, работающими в данной сфере. Существенно и то, что предложенные проекты концептуально несовместимы</a:t>
            </a:r>
            <a:r>
              <a:rPr lang="ru-RU" b="1" dirty="0" smtClean="0">
                <a:latin typeface="+mj-lt"/>
                <a:cs typeface="Arial" pitchFamily="34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89602" y="332656"/>
            <a:ext cx="7416824" cy="8640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2012 старт гонки законопроектов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Вопросы ДЗЗ</a:t>
            </a:r>
            <a:endParaRPr lang="ru-RU" sz="2000" i="1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45840" y="1571612"/>
            <a:ext cx="7416824" cy="4643470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indent="457200" algn="just"/>
            <a:r>
              <a:rPr lang="ru-RU" dirty="0" smtClean="0">
                <a:solidFill>
                  <a:srgbClr val="000000"/>
                </a:solidFill>
              </a:rPr>
              <a:t>«</a:t>
            </a:r>
            <a:r>
              <a:rPr lang="ru-RU" sz="1600" i="1" dirty="0" smtClean="0">
                <a:solidFill>
                  <a:srgbClr val="000000"/>
                </a:solidFill>
              </a:rPr>
              <a:t>Сильный перекос Закона о космической деятельности в сторону одного из многих направлений. При таком подходе неизбежно возникает вопрос о роли других министерств и ведомств в части космической деятельности.</a:t>
            </a:r>
          </a:p>
          <a:p>
            <a:pPr indent="457200" algn="just"/>
            <a:r>
              <a:rPr lang="ru-RU" sz="1600" i="1" dirty="0" smtClean="0">
                <a:solidFill>
                  <a:srgbClr val="000000"/>
                </a:solidFill>
              </a:rPr>
              <a:t>Очень трудно предположить, что такие проекты пройдут комитеты Государственной Думы и ГПУ.</a:t>
            </a:r>
          </a:p>
          <a:p>
            <a:pPr indent="457200" algn="just"/>
            <a:r>
              <a:rPr lang="ru-RU" sz="1600" i="1" dirty="0" smtClean="0">
                <a:solidFill>
                  <a:srgbClr val="000000"/>
                </a:solidFill>
              </a:rPr>
              <a:t>Но… Мы живем в стране чудес. Все может случится.» </a:t>
            </a:r>
            <a:r>
              <a:rPr lang="ru-RU" dirty="0" smtClean="0">
                <a:solidFill>
                  <a:srgbClr val="000000"/>
                </a:solidFill>
              </a:rPr>
              <a:t>- так автор писал в 2012 г.</a:t>
            </a:r>
          </a:p>
          <a:p>
            <a:pPr algn="just"/>
            <a:endParaRPr lang="ru-RU" sz="2000" dirty="0" smtClean="0">
              <a:solidFill>
                <a:srgbClr val="000000"/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И чудо свершилось!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7.03.18 принимается поправка в версии Минэкономразвития – закон дополняется Разделом VIII. «Федеральный фонд данных дистанционного зондирования земли из космоса».</a:t>
            </a:r>
          </a:p>
          <a:p>
            <a:pPr algn="just"/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Этот Фонд нужен только для </a:t>
            </a:r>
            <a:r>
              <a:rPr lang="ru-RU" sz="1400" dirty="0" err="1" smtClean="0">
                <a:solidFill>
                  <a:schemeClr val="tx1"/>
                </a:solidFill>
              </a:rPr>
              <a:t>окормления</a:t>
            </a:r>
            <a:r>
              <a:rPr lang="ru-RU" sz="1400" dirty="0" smtClean="0">
                <a:solidFill>
                  <a:schemeClr val="tx1"/>
                </a:solidFill>
              </a:rPr>
              <a:t> чиновников, но здесь интересно то, что закон для создания этого фонда совершенно ни к чему. Т.е., раздел 8 является бессмысленным дополнением Закона о космической деятельности.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845840" y="332656"/>
            <a:ext cx="7416824" cy="8640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Финиш гонки законопроектов -2018 г.</a:t>
            </a:r>
            <a:endParaRPr lang="ru-RU" sz="2000" i="1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77788" y="476672"/>
            <a:ext cx="8388424" cy="51845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algn="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sz="36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7983" y="642918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</a:p>
          <a:p>
            <a:pPr algn="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космической деятельности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1670" y="2285992"/>
            <a:ext cx="4000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Госкорпорация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989602" y="332656"/>
            <a:ext cx="7416824" cy="8640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Серьезные изменения в законодательной базе космической деятельности</a:t>
            </a:r>
            <a:endParaRPr lang="ru-RU" sz="2000" i="1" dirty="0" smtClean="0">
              <a:solidFill>
                <a:schemeClr val="bg2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989602" y="4572008"/>
            <a:ext cx="7531516" cy="0"/>
          </a:xfrm>
          <a:prstGeom prst="line">
            <a:avLst/>
          </a:prstGeom>
          <a:ln w="381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935850" y="1500174"/>
            <a:ext cx="7524328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Федеральный закон от 13 июля 2015 г. N 215-ФЗ "О Государственной корпорации по космической деятельности "Роскосмос"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1142976" y="4286256"/>
            <a:ext cx="6552728" cy="0"/>
          </a:xfrm>
          <a:prstGeom prst="line">
            <a:avLst/>
          </a:prstGeom>
          <a:ln w="381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928662" y="2655040"/>
            <a:ext cx="7524328" cy="16312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Федеральный закон от 13 июля 2015 г. N 216-ФЗ «О внесении изменений в отдельные законодательные акты Российской Федерации в связи с принятием Федерального закона "О Государственной корпорации по космической деятельности «Роскосмос»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4820205"/>
            <a:ext cx="7524328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/>
                </a:solidFill>
              </a:rPr>
              <a:t>Основной смысл правовых новаций – приведение законодательной базы в соответствие с решением о создании Госкорпорации</a:t>
            </a:r>
            <a:endParaRPr lang="ru-RU" sz="2000" b="1" dirty="0" smtClean="0">
              <a:solidFill>
                <a:schemeClr val="bg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628" y="2090598"/>
            <a:ext cx="385762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1) космическая деятельность - </a:t>
            </a:r>
            <a:r>
              <a:rPr lang="ru-RU" sz="1400" dirty="0" smtClean="0">
                <a:solidFill>
                  <a:srgbClr val="FF0000"/>
                </a:solidFill>
              </a:rPr>
              <a:t>любая деятельность, связанная с </a:t>
            </a:r>
            <a:r>
              <a:rPr lang="ru-RU" sz="1400" dirty="0" smtClean="0"/>
              <a:t>непосредственным проведением работ по исследованию и использованию космического пространства (включая Луну и другие небесные тела), в том числе по созданию (разработке, изготовлению и испытаниям), использованию (эксплуатации) космической техники, космических материалов и космических технологий, оказанию связанных с осуществлением космической деятельности услуг</a:t>
            </a:r>
            <a:r>
              <a:rPr lang="ru-RU" sz="1400" dirty="0" smtClean="0">
                <a:solidFill>
                  <a:srgbClr val="FFFF00"/>
                </a:solidFill>
              </a:rPr>
              <a:t>, а также использование результатов этой деятельности</a:t>
            </a:r>
            <a:r>
              <a:rPr lang="ru-RU" sz="1400" dirty="0" smtClean="0"/>
              <a:t>, осуществление международного сотрудничества Российской Федерации в области исследования и использования космического пространства в мирных целях;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090598"/>
            <a:ext cx="428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2. Космическая деятельность </a:t>
            </a:r>
            <a:r>
              <a:rPr lang="ru-RU" sz="1400" dirty="0" smtClean="0">
                <a:solidFill>
                  <a:srgbClr val="FF0000"/>
                </a:solidFill>
              </a:rPr>
              <a:t>включает в себя создание </a:t>
            </a:r>
            <a:r>
              <a:rPr lang="ru-RU" sz="1400" dirty="0" smtClean="0"/>
              <a:t>(в том числе разработку, изготовление и испытания), использование (эксплуатацию) космической техники, космических материалов и космических технологий и оказание иных связанных с космической деятельностью услуг, </a:t>
            </a:r>
            <a:r>
              <a:rPr lang="ru-RU" sz="1400" dirty="0" smtClean="0">
                <a:solidFill>
                  <a:srgbClr val="FFFF00"/>
                </a:solidFill>
              </a:rPr>
              <a:t>а также использование результатов космической деятельности </a:t>
            </a:r>
            <a:r>
              <a:rPr lang="ru-RU" sz="1400" dirty="0" smtClean="0"/>
              <a:t>и международное сотрудничество Российской Федерации в области исследования и использования космического пространства. </a:t>
            </a:r>
            <a:endParaRPr lang="ru-RU" sz="1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28596" y="1071546"/>
            <a:ext cx="4143403" cy="7715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о космической деятельности 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857752" y="1071546"/>
            <a:ext cx="4143403" cy="7715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о госкорпорации «Роскосмос»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89602" y="332656"/>
            <a:ext cx="7416824" cy="5245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Вопрос о понятии «космическая деятельность» </a:t>
            </a:r>
            <a:endParaRPr lang="ru-RU" sz="2000" i="1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1"/>
          <p:cNvGrpSpPr/>
          <p:nvPr/>
        </p:nvGrpSpPr>
        <p:grpSpPr>
          <a:xfrm>
            <a:off x="3131840" y="1412776"/>
            <a:ext cx="5616624" cy="4159364"/>
            <a:chOff x="683626" y="1412776"/>
            <a:chExt cx="6192630" cy="518457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159772" y="1556792"/>
              <a:ext cx="3528391" cy="113334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err="1" smtClean="0"/>
                <a:t>Госуправление</a:t>
              </a:r>
              <a:endParaRPr lang="ru-RU" b="1" dirty="0" smtClean="0"/>
            </a:p>
            <a:p>
              <a:pPr algn="ctr"/>
              <a:r>
                <a:rPr lang="ru-RU" sz="1400" dirty="0" smtClean="0"/>
                <a:t>Президент</a:t>
              </a:r>
            </a:p>
            <a:p>
              <a:pPr algn="ctr"/>
              <a:r>
                <a:rPr lang="ru-RU" sz="1400" dirty="0" smtClean="0"/>
                <a:t>Правительство</a:t>
              </a:r>
            </a:p>
            <a:p>
              <a:pPr algn="ctr"/>
              <a:r>
                <a:rPr lang="ru-RU" sz="1400" dirty="0" smtClean="0"/>
                <a:t>Роскосмос (</a:t>
              </a:r>
              <a:r>
                <a:rPr lang="ru-RU" sz="1400" dirty="0" err="1" smtClean="0"/>
                <a:t>др.ФОИВ</a:t>
              </a:r>
              <a:r>
                <a:rPr lang="ru-RU" sz="1400" dirty="0" smtClean="0"/>
                <a:t>)</a:t>
              </a:r>
              <a:endParaRPr lang="ru-RU" sz="1400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814740" y="3022750"/>
              <a:ext cx="2080554" cy="4472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Администрирование</a:t>
              </a:r>
              <a:endParaRPr lang="ru-RU" sz="1200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980358" y="3022749"/>
              <a:ext cx="1896176" cy="4472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Финансирование</a:t>
              </a:r>
              <a:endParaRPr lang="ru-RU" sz="1200" dirty="0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4943164" y="3022750"/>
              <a:ext cx="1820329" cy="4472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Информирование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530047" y="4634822"/>
              <a:ext cx="4824536" cy="31483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Участники космической деятельности</a:t>
              </a:r>
              <a:endParaRPr lang="ru-RU" sz="1200" b="1" dirty="0"/>
            </a:p>
          </p:txBody>
        </p:sp>
        <p:cxnSp>
          <p:nvCxnSpPr>
            <p:cNvPr id="16" name="Прямая со стрелкой 15"/>
            <p:cNvCxnSpPr>
              <a:stCxn id="8" idx="2"/>
              <a:endCxn id="9" idx="0"/>
            </p:cNvCxnSpPr>
            <p:nvPr/>
          </p:nvCxnSpPr>
          <p:spPr>
            <a:xfrm flipH="1">
              <a:off x="1855017" y="2690136"/>
              <a:ext cx="2068952" cy="33261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>
              <a:stCxn id="8" idx="2"/>
              <a:endCxn id="10" idx="0"/>
            </p:cNvCxnSpPr>
            <p:nvPr/>
          </p:nvCxnSpPr>
          <p:spPr>
            <a:xfrm>
              <a:off x="3923969" y="2690136"/>
              <a:ext cx="4477" cy="33261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>
              <a:stCxn id="8" idx="2"/>
              <a:endCxn id="11" idx="0"/>
            </p:cNvCxnSpPr>
            <p:nvPr/>
          </p:nvCxnSpPr>
          <p:spPr>
            <a:xfrm>
              <a:off x="3923969" y="2690136"/>
              <a:ext cx="1929360" cy="33261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Стрелка вниз 28"/>
            <p:cNvSpPr/>
            <p:nvPr/>
          </p:nvSpPr>
          <p:spPr>
            <a:xfrm>
              <a:off x="1855017" y="3665750"/>
              <a:ext cx="4104456" cy="864096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683626" y="1412776"/>
              <a:ext cx="6192630" cy="518457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357158" y="1428736"/>
            <a:ext cx="1835696" cy="187776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Система</a:t>
            </a:r>
          </a:p>
          <a:p>
            <a:pPr algn="ctr"/>
            <a:r>
              <a:rPr lang="ru-RU" b="1" dirty="0" smtClean="0"/>
              <a:t>правовых</a:t>
            </a:r>
          </a:p>
          <a:p>
            <a:pPr algn="ctr"/>
            <a:r>
              <a:rPr lang="ru-RU" b="1" dirty="0" smtClean="0"/>
              <a:t>норм</a:t>
            </a:r>
            <a:endParaRPr lang="ru-RU" b="1" dirty="0"/>
          </a:p>
        </p:txBody>
      </p:sp>
      <p:sp>
        <p:nvSpPr>
          <p:cNvPr id="36" name="Стрелка вниз 35"/>
          <p:cNvSpPr/>
          <p:nvPr/>
        </p:nvSpPr>
        <p:spPr>
          <a:xfrm rot="16200000">
            <a:off x="1942994" y="1860930"/>
            <a:ext cx="1549602" cy="82809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7008" y="4500570"/>
            <a:ext cx="4544082" cy="4508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Потребители результатов космической деятельности</a:t>
            </a:r>
            <a:endParaRPr lang="ru-RU" sz="1200" b="1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360040" y="332656"/>
            <a:ext cx="8388424" cy="93610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000" b="1" kern="0" dirty="0" smtClean="0">
                <a:solidFill>
                  <a:schemeClr val="bg2"/>
                </a:solidFill>
              </a:rPr>
              <a:t>Необходимость и функции 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000" b="1" kern="0" dirty="0" smtClean="0">
                <a:solidFill>
                  <a:schemeClr val="bg2"/>
                </a:solidFill>
              </a:rPr>
              <a:t>космического законодательства</a:t>
            </a:r>
            <a:endParaRPr lang="ru-RU" sz="2000" b="1" kern="0" dirty="0">
              <a:solidFill>
                <a:schemeClr val="bg2"/>
              </a:solidFill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 bwMode="auto">
          <a:xfrm>
            <a:off x="469856" y="5786454"/>
            <a:ext cx="8388424" cy="93610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kern="0" dirty="0" smtClean="0">
                <a:solidFill>
                  <a:srgbClr val="002060"/>
                </a:solidFill>
              </a:rPr>
              <a:t>Законодательная база обеспечивает согласование интересов и деятельности субъектов космической деятельности в сформулированных целях</a:t>
            </a:r>
            <a:endParaRPr lang="ru-RU" kern="0" dirty="0">
              <a:solidFill>
                <a:srgbClr val="002060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50288" y="3765818"/>
            <a:ext cx="2407200" cy="187776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kern="0" dirty="0" smtClean="0">
                <a:solidFill>
                  <a:srgbClr val="C00000"/>
                </a:solidFill>
              </a:rPr>
              <a:t>Законодательная база воздействует на решения большого числа субъектов длительное время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989602" y="332656"/>
            <a:ext cx="7416824" cy="8640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Практические следствия:</a:t>
            </a:r>
            <a:endParaRPr lang="ru-RU" sz="2000" i="1" dirty="0" smtClean="0">
              <a:solidFill>
                <a:schemeClr val="bg2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162544" y="2749686"/>
            <a:ext cx="6552728" cy="0"/>
          </a:xfrm>
          <a:prstGeom prst="line">
            <a:avLst/>
          </a:prstGeom>
          <a:ln w="381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935850" y="1619276"/>
            <a:ext cx="7524328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Путаница во введении базового понятия предопределяет возможность  произвольного отнесения каких-либо работ к «космической деятельности».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1142976" y="4286256"/>
            <a:ext cx="6552728" cy="0"/>
          </a:xfrm>
          <a:prstGeom prst="line">
            <a:avLst/>
          </a:prstGeom>
          <a:ln w="381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928662" y="2857496"/>
            <a:ext cx="7524328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Размытость термина «космическая деятельность» мешает развитию законодательной базы. </a:t>
            </a:r>
          </a:p>
          <a:p>
            <a:pPr lvl="0" algn="ctr"/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Невозможно одной нормой, даже одним документом регулировать все, что «связано» с космической деятельностью.</a:t>
            </a:r>
            <a:endParaRPr lang="ru-RU" sz="2000" b="1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5324" y="4534453"/>
            <a:ext cx="7524328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Становятся неопределенными процедуры лицензирования космической деятельности и применения льгот Налогового кодекса.</a:t>
            </a:r>
            <a:endParaRPr lang="ru-RU" sz="2000" b="1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60040" y="476672"/>
            <a:ext cx="8388424" cy="51845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7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Будущее</a:t>
            </a:r>
            <a:endParaRPr lang="ru-RU" sz="72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864000" y="332656"/>
            <a:ext cx="7416000" cy="7920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kern="0" dirty="0" smtClean="0">
                <a:solidFill>
                  <a:schemeClr val="bg2"/>
                </a:solidFill>
              </a:rPr>
              <a:t>Исходные позиции</a:t>
            </a:r>
            <a:endParaRPr lang="ru-RU" sz="2400" b="1" kern="0" dirty="0">
              <a:solidFill>
                <a:schemeClr val="bg2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864000" y="1772816"/>
            <a:ext cx="7416000" cy="41764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ru-RU" sz="1400" b="1" dirty="0" smtClean="0">
                <a:solidFill>
                  <a:schemeClr val="bg2"/>
                </a:solidFill>
              </a:rPr>
              <a:t>Эксперимент с </a:t>
            </a:r>
            <a:r>
              <a:rPr lang="ru-RU" sz="1400" b="1" dirty="0" err="1" smtClean="0">
                <a:solidFill>
                  <a:schemeClr val="bg2"/>
                </a:solidFill>
              </a:rPr>
              <a:t>Госкорпорацией</a:t>
            </a:r>
            <a:r>
              <a:rPr lang="ru-RU" sz="1400" b="1" dirty="0" smtClean="0">
                <a:solidFill>
                  <a:schemeClr val="bg2"/>
                </a:solidFill>
              </a:rPr>
              <a:t> Роскосмос провалился.</a:t>
            </a:r>
          </a:p>
          <a:p>
            <a:endParaRPr lang="ru-RU" sz="1400" dirty="0" smtClean="0">
              <a:solidFill>
                <a:schemeClr val="bg2"/>
              </a:solidFill>
            </a:endParaRPr>
          </a:p>
          <a:p>
            <a:r>
              <a:rPr lang="ru-RU" sz="1400" dirty="0" smtClean="0">
                <a:solidFill>
                  <a:schemeClr val="bg2"/>
                </a:solidFill>
              </a:rPr>
              <a:t>Госкорпорация не решила тех задач, которые ставились при ее создании (повышение надежности, усиление позиций на международном рынке), и даже не обозначила движения в этих направлениях.</a:t>
            </a:r>
          </a:p>
          <a:p>
            <a:endParaRPr lang="ru-RU" sz="1400" dirty="0" smtClean="0">
              <a:solidFill>
                <a:schemeClr val="bg2"/>
              </a:solidFill>
            </a:endParaRPr>
          </a:p>
          <a:p>
            <a:r>
              <a:rPr lang="ru-RU" sz="1400" dirty="0" smtClean="0">
                <a:solidFill>
                  <a:schemeClr val="bg2"/>
                </a:solidFill>
              </a:rPr>
              <a:t>Напротив, ситуация резко ухудшилась (снижение интенсивности космической деятельности, практический уход с рынка запусков, провал стратегического планирования и др.).</a:t>
            </a:r>
          </a:p>
          <a:p>
            <a:endParaRPr lang="ru-RU" sz="1400" dirty="0" smtClean="0">
              <a:solidFill>
                <a:schemeClr val="bg2"/>
              </a:solidFill>
            </a:endParaRPr>
          </a:p>
          <a:p>
            <a:r>
              <a:rPr lang="ru-RU" sz="1400" dirty="0" smtClean="0">
                <a:solidFill>
                  <a:schemeClr val="bg2"/>
                </a:solidFill>
              </a:rPr>
              <a:t>Когда это будет понято и осознано, будут приняты меры по сохранению космической отрасли. В системе этих будущих мер большое значение будет иметь коррекция и систематизация правовой базы космической деятельности.</a:t>
            </a:r>
          </a:p>
          <a:p>
            <a:endParaRPr lang="ru-RU" sz="1400" dirty="0" smtClean="0">
              <a:solidFill>
                <a:schemeClr val="bg2"/>
              </a:solidFill>
            </a:endParaRP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sz="14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149752" y="493772"/>
            <a:ext cx="7416000" cy="7920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kern="0" dirty="0" smtClean="0">
                <a:solidFill>
                  <a:schemeClr val="bg2"/>
                </a:solidFill>
              </a:rPr>
              <a:t>Актуальные проблемы/задачи</a:t>
            </a:r>
            <a:endParaRPr lang="ru-RU" sz="2400" b="1" kern="0" dirty="0">
              <a:solidFill>
                <a:schemeClr val="bg2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49752" y="1785926"/>
            <a:ext cx="7416000" cy="444910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В рамках </a:t>
            </a:r>
            <a:r>
              <a:rPr lang="ru-RU" b="1" dirty="0" smtClean="0">
                <a:solidFill>
                  <a:schemeClr val="bg2"/>
                </a:solidFill>
              </a:rPr>
              <a:t>будущих </a:t>
            </a:r>
            <a:r>
              <a:rPr lang="ru-RU" b="1" dirty="0" smtClean="0">
                <a:solidFill>
                  <a:schemeClr val="bg2"/>
                </a:solidFill>
              </a:rPr>
              <a:t>работ потребуется решение ключевых проблем современного состояния правовой базы</a:t>
            </a:r>
            <a:r>
              <a:rPr lang="ru-RU" b="1" dirty="0" smtClean="0">
                <a:solidFill>
                  <a:schemeClr val="bg2"/>
                </a:solidFill>
              </a:rPr>
              <a:t>.</a:t>
            </a:r>
          </a:p>
          <a:p>
            <a:endParaRPr lang="ru-RU" dirty="0" smtClean="0">
              <a:solidFill>
                <a:schemeClr val="bg2"/>
              </a:solidFill>
            </a:endParaRPr>
          </a:p>
          <a:p>
            <a:r>
              <a:rPr lang="ru-RU" dirty="0" smtClean="0">
                <a:solidFill>
                  <a:schemeClr val="bg2"/>
                </a:solidFill>
              </a:rPr>
              <a:t>Основные проблемы:</a:t>
            </a:r>
          </a:p>
          <a:p>
            <a:endParaRPr lang="ru-RU" dirty="0" smtClean="0">
              <a:solidFill>
                <a:schemeClr val="bg2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2"/>
                </a:solidFill>
              </a:rPr>
              <a:t>Введение корректного понимания термина «космическая деятельность»</a:t>
            </a:r>
          </a:p>
          <a:p>
            <a:pPr marL="342900" indent="-342900"/>
            <a:endParaRPr lang="ru-RU" dirty="0" smtClean="0">
              <a:solidFill>
                <a:schemeClr val="bg2"/>
              </a:solidFill>
            </a:endParaRPr>
          </a:p>
          <a:p>
            <a:r>
              <a:rPr lang="ru-RU" dirty="0" smtClean="0">
                <a:solidFill>
                  <a:schemeClr val="bg2"/>
                </a:solidFill>
              </a:rPr>
              <a:t>2. </a:t>
            </a:r>
            <a:r>
              <a:rPr lang="ru-RU" dirty="0" smtClean="0">
                <a:solidFill>
                  <a:schemeClr val="bg2"/>
                </a:solidFill>
              </a:rPr>
              <a:t>Совершенствование порядка лицензирования</a:t>
            </a:r>
            <a:endParaRPr lang="ru-RU" dirty="0" smtClean="0">
              <a:solidFill>
                <a:schemeClr val="bg2"/>
              </a:solidFill>
            </a:endParaRPr>
          </a:p>
          <a:p>
            <a:endParaRPr lang="ru-RU" dirty="0" smtClean="0">
              <a:solidFill>
                <a:schemeClr val="bg2"/>
              </a:solidFill>
            </a:endParaRPr>
          </a:p>
          <a:p>
            <a:r>
              <a:rPr lang="ru-RU" dirty="0" smtClean="0">
                <a:solidFill>
                  <a:schemeClr val="bg2"/>
                </a:solidFill>
              </a:rPr>
              <a:t>3</a:t>
            </a:r>
            <a:r>
              <a:rPr lang="ru-RU" dirty="0" smtClean="0">
                <a:solidFill>
                  <a:schemeClr val="bg2"/>
                </a:solidFill>
              </a:rPr>
              <a:t>. </a:t>
            </a:r>
            <a:r>
              <a:rPr lang="ru-RU" dirty="0" smtClean="0">
                <a:solidFill>
                  <a:schemeClr val="bg2"/>
                </a:solidFill>
              </a:rPr>
              <a:t>Изменение механизмов ответственности </a:t>
            </a:r>
            <a:r>
              <a:rPr lang="ru-RU" dirty="0" smtClean="0">
                <a:solidFill>
                  <a:schemeClr val="bg2"/>
                </a:solidFill>
              </a:rPr>
              <a:t>предприятий </a:t>
            </a:r>
            <a:r>
              <a:rPr lang="ru-RU" dirty="0" smtClean="0">
                <a:solidFill>
                  <a:schemeClr val="bg2"/>
                </a:solidFill>
              </a:rPr>
              <a:t>за выполнение </a:t>
            </a:r>
            <a:r>
              <a:rPr lang="ru-RU" dirty="0" smtClean="0">
                <a:solidFill>
                  <a:schemeClr val="bg2"/>
                </a:solidFill>
              </a:rPr>
              <a:t>госзаказа.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b="1" kern="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93653" y="2071678"/>
            <a:ext cx="1152798" cy="238965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2071678"/>
            <a:ext cx="1656830" cy="143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-12002" y="4071942"/>
            <a:ext cx="5167476" cy="0"/>
          </a:xfrm>
          <a:prstGeom prst="line">
            <a:avLst/>
          </a:prstGeom>
          <a:ln w="381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трелка вправо 9"/>
          <p:cNvSpPr/>
          <p:nvPr/>
        </p:nvSpPr>
        <p:spPr>
          <a:xfrm rot="10800000">
            <a:off x="500035" y="4986754"/>
            <a:ext cx="151216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279978" y="5445224"/>
            <a:ext cx="0" cy="0"/>
          </a:xfrm>
          <a:prstGeom prst="line">
            <a:avLst/>
          </a:prstGeom>
          <a:ln w="25400">
            <a:solidFill>
              <a:srgbClr val="C0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357554" y="5445224"/>
            <a:ext cx="1794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92D050"/>
                </a:solidFill>
              </a:rPr>
              <a:t>«космическая </a:t>
            </a:r>
          </a:p>
          <a:p>
            <a:r>
              <a:rPr lang="ru-RU" sz="1400" b="1" dirty="0" smtClean="0">
                <a:solidFill>
                  <a:srgbClr val="92D050"/>
                </a:solidFill>
              </a:rPr>
              <a:t>деятельность» </a:t>
            </a:r>
            <a:endParaRPr lang="ru-RU" sz="1400" dirty="0">
              <a:solidFill>
                <a:srgbClr val="92D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52162" y="5445224"/>
            <a:ext cx="22942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НЕ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«космическая деятельность» 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3274146" y="4021997"/>
            <a:ext cx="5167476" cy="0"/>
          </a:xfrm>
          <a:prstGeom prst="line">
            <a:avLst/>
          </a:prstGeom>
          <a:ln w="381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Двойная стрелка влево/вправо 16"/>
          <p:cNvSpPr/>
          <p:nvPr/>
        </p:nvSpPr>
        <p:spPr>
          <a:xfrm>
            <a:off x="3301885" y="4986754"/>
            <a:ext cx="1956186" cy="720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10329" y="1334052"/>
            <a:ext cx="820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НИР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643176" y="1334052"/>
            <a:ext cx="3357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ОКР, производство, запуск и управление</a:t>
            </a:r>
          </a:p>
          <a:p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643572" y="1334052"/>
            <a:ext cx="3357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использование результатов</a:t>
            </a:r>
            <a:endParaRPr lang="ru-RU" b="1" dirty="0"/>
          </a:p>
        </p:txBody>
      </p:sp>
      <p:pic>
        <p:nvPicPr>
          <p:cNvPr id="1026" name="Picture 2" descr="&amp;Vcy;&amp;iecy;&amp;scy;&amp;iecy;&amp;lcy;&amp;ycy;&amp;jcy; &amp;chcy;&amp;iecy;&amp;lcy;&amp;ocy;&amp;vcy;&amp;iecy;&amp;chcy;&amp;iecy;&amp;kcy;-&amp;ucy;&amp;chcy;&amp;iecy;&amp;ncy;&amp;ycy;&amp;jcy; &amp;scy;&amp;ocy; &amp;shcy;&amp;kcy;&amp;ocy;&amp;lcy;&amp;softcy;&amp;ncy;&amp;ycy;&amp;mcy;&amp;icy; &amp;acy;&amp;tcy;&amp;rcy;&amp;icy;&amp;bcy;&amp;ucy;&amp;tcy;&amp;acy;&amp;mcy;&amp;icy; 3D man of science &quot; &amp;Pcy;&amp;ocy;&amp;rcy;&amp;tcy;&amp;acy;&amp;lcy; &amp;gcy;&amp;rcy;&amp;acy;&amp;fcy;&amp;icy;&amp;kcy;&amp;icy; &amp;icy; &amp;dcy;&amp;icy;&amp;zcy;&amp;acy;&amp;jcy;&amp;ncy;&amp;acy;: &amp;vcy;&amp;iecy;&amp;kcy;&amp;tcy;&amp;ocy;&amp;rcy;&amp;ncy;&amp;ycy;&amp;jcy; &amp;icy; &amp;rcy;&amp;acy;&amp;scy;&amp;tcy;&amp;rcy;&amp;ocy;&amp;vcy;&amp;ycy;&amp;jcy; &amp;kcy;&amp;lcy;&amp;icy;&amp;pcy;&amp;acy;&amp;rcy;&amp;tcy;, &amp;ucy;&amp;r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5" y="2071678"/>
            <a:ext cx="1677844" cy="1552682"/>
          </a:xfrm>
          <a:prstGeom prst="rect">
            <a:avLst/>
          </a:prstGeom>
          <a:noFill/>
        </p:spPr>
      </p:pic>
      <p:sp>
        <p:nvSpPr>
          <p:cNvPr id="21" name="Стрелка вправо 20"/>
          <p:cNvSpPr/>
          <p:nvPr/>
        </p:nvSpPr>
        <p:spPr>
          <a:xfrm>
            <a:off x="6010284" y="4986754"/>
            <a:ext cx="151216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034" y="5445224"/>
            <a:ext cx="19635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НЕ 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«космическая деятельность» 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&quot;&amp;Icy;&amp;zcy; &amp;Scy;&amp;acy;&amp;mcy;&amp;acy;&amp;rcy;&amp;ycy;-&amp;vcy; &amp;kcy;&amp;ocy;&amp;scy;&amp;mcy;&amp;ocy;&amp;scy;. &amp;Vcy; 2011 &amp;gcy;&amp;ocy;&amp;dcy;&amp;ucy; &amp;dcy;&amp;acy;&amp;ncy; &amp;scy;&amp;tcy;&amp;acy;&amp;rcy;&amp;tcy; &amp;ncy;&amp;ocy;&amp;vcy;&amp;ocy;&amp;jcy; &amp;kcy;&amp;ocy;&amp;scy;&amp;mcy;&amp;icy;&amp;chcy;&amp;iecy;&amp;scy;&amp;kcy;&amp;ocy;&amp;jcy; &amp;gcy;&amp;ocy;&amp;ncy;&amp;kcy;&amp;iecy;! &amp;Scy;&amp;acy;&amp;mcy;&amp;acy;&amp;rcy;&amp;acy; &amp;Scy;&amp;iecy;&amp;gcy;&amp;ocy;&amp;dcy;&amp;ncy;&amp;ya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3271" y="2071678"/>
            <a:ext cx="1182693" cy="1772068"/>
          </a:xfrm>
          <a:prstGeom prst="rect">
            <a:avLst/>
          </a:prstGeom>
          <a:noFill/>
        </p:spPr>
      </p:pic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612732" y="357166"/>
            <a:ext cx="7416000" cy="86409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Понимание термина 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«космическая деятельность»</a:t>
            </a:r>
            <a:endParaRPr lang="ru-RU" sz="24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864000" y="548680"/>
            <a:ext cx="7416000" cy="86409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Предлагаемая формулировка:</a:t>
            </a:r>
            <a:endParaRPr lang="ru-RU" sz="24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64000" y="1571612"/>
            <a:ext cx="7416000" cy="488172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Статья 2. Понятие космической деятельности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1. Под космической деятельностью понимается проведение работ, направленных на исследование и использование космического пространства, включая Луну и другие небесные тела.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2. Космическая деятельность включает в себя работы, проводимые в космическом пространстве, включая Луну и другие небесные тела, опытно-конструкторские работы по созданию космических аппаратов и средств их доставки в космическое пространство, изготовление и эксплуатацию данных технических средств.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571612"/>
            <a:ext cx="842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 вопросу законодательного описания понятия "космическая деятельность" тесно примыкает старинная проблема делимитации космического пространства – о фиксировании границы между воздушным и космическим пространством. Проблема активно обсуждалась в период развития воздушно-космических систем </a:t>
            </a:r>
            <a:r>
              <a:rPr lang="ru-RU" dirty="0" err="1" smtClean="0"/>
              <a:t>Шаттл</a:t>
            </a:r>
            <a:r>
              <a:rPr lang="ru-RU" dirty="0" smtClean="0"/>
              <a:t> и Буран, но тогда решена не была.</a:t>
            </a:r>
          </a:p>
          <a:p>
            <a:endParaRPr lang="ru-RU" dirty="0" smtClean="0"/>
          </a:p>
          <a:p>
            <a:r>
              <a:rPr lang="ru-RU" dirty="0" smtClean="0"/>
              <a:t>Считается, что она может быть решена только в международном праве, однако, если ее решение зафиксировать в российском праве (в Законе о космической деятельности, например), принятое решение будет иметь определенное преимущество перед иными предложениями.</a:t>
            </a:r>
          </a:p>
          <a:p>
            <a:endParaRPr lang="ru-RU" dirty="0" smtClean="0"/>
          </a:p>
          <a:p>
            <a:r>
              <a:rPr lang="ru-RU" dirty="0" smtClean="0"/>
              <a:t>Сегодня проблема делимитации, прежде всего, представляет интерес в связи с лицензированием космической деятельности и развитием частного космического бизнеса.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54714" y="332656"/>
            <a:ext cx="7416824" cy="8640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Проблема делимитации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55473" y="1071546"/>
            <a:ext cx="123700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1777376"/>
            <a:ext cx="6048672" cy="1080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Федеральный закон Российской Федерации от 8 августа 2001 года N 128-ФЗ "О лицензировании отдельных видов деятельности" устанавливает, что </a:t>
            </a:r>
            <a:r>
              <a:rPr lang="ru-RU" sz="1600" b="1" dirty="0" smtClean="0"/>
              <a:t>космическая деятельность </a:t>
            </a:r>
            <a:r>
              <a:rPr lang="ru-RU" sz="1400" dirty="0" smtClean="0"/>
              <a:t>подлежит лицензированию.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054710"/>
            <a:ext cx="8208912" cy="2160240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 «Об утверждении Положения о лицензировании космической деятельности»: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"2. Лицензирование космической деятельности осуществляется Федеральным космическим агентством (далее - лицензирующий орган).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3. При осуществлении космической деятельности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выполняться (оказываться) следующие работы (услуги): …"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5357826"/>
            <a:ext cx="8208912" cy="102350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Неопределенность понятия «космическая деятельность» приводит к неопределенности ведомственных норм,  что негативно влияет на развитие многих направлений, снижает конкурентоспособность российских предприятий, препятствует расширению спектра продукции и услуг.</a:t>
            </a:r>
            <a:endParaRPr lang="ru-RU" sz="14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854714" y="357166"/>
            <a:ext cx="7416824" cy="57150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Проблема лицензирования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864000" y="357166"/>
            <a:ext cx="7416000" cy="92869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Предложения по решению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проблемы лицензирования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864000" y="1571612"/>
            <a:ext cx="7416000" cy="488172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Скорректировать правовое понятие космической деятельности (</a:t>
            </a:r>
            <a:r>
              <a:rPr lang="ru-RU" sz="2000" dirty="0" smtClean="0">
                <a:solidFill>
                  <a:srgbClr val="002060"/>
                </a:solidFill>
              </a:rPr>
              <a:t>как показано выше</a:t>
            </a:r>
            <a:r>
              <a:rPr lang="ru-RU" sz="2000" b="1" dirty="0" smtClean="0">
                <a:solidFill>
                  <a:srgbClr val="002060"/>
                </a:solidFill>
              </a:rPr>
              <a:t>).</a:t>
            </a:r>
          </a:p>
          <a:p>
            <a:pPr marL="457200" indent="-457200">
              <a:buAutoNum type="arabicPeriod"/>
            </a:pP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2. Ввести дифференциацию порядка лицензирования для разных предприятий.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3. Отказаться от обязательности требования иметь лицензию при заключении </a:t>
            </a:r>
            <a:r>
              <a:rPr lang="ru-RU" sz="2000" b="1" dirty="0" err="1" smtClean="0">
                <a:solidFill>
                  <a:srgbClr val="002060"/>
                </a:solidFill>
              </a:rPr>
              <a:t>госконтракта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4714" y="1357298"/>
            <a:ext cx="757493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Суть проблемы. </a:t>
            </a:r>
          </a:p>
          <a:p>
            <a:endParaRPr lang="ru-RU" b="1" dirty="0" smtClean="0"/>
          </a:p>
          <a:p>
            <a:pPr indent="457200" algn="just"/>
            <a:r>
              <a:rPr lang="ru-RU" dirty="0" smtClean="0"/>
              <a:t>При нарушении требований </a:t>
            </a:r>
            <a:r>
              <a:rPr lang="ru-RU" dirty="0" err="1" smtClean="0"/>
              <a:t>госконтракта</a:t>
            </a:r>
            <a:r>
              <a:rPr lang="ru-RU" dirty="0" smtClean="0"/>
              <a:t> на предприятие  налагается денежный штраф, иногда оспариваемый в судебном порядке. Однако в РФ предприятия, занимающиеся космической деятельностью, находятся в государственной собственности и финансируются из бюджета.</a:t>
            </a:r>
          </a:p>
          <a:p>
            <a:pPr indent="457200" algn="just"/>
            <a:r>
              <a:rPr lang="ru-RU" dirty="0" smtClean="0"/>
              <a:t>В результате получается, что государство перекладывает деньги из одного кармана в другой, с существенными потерями (судебные и прочие издержки) по дороге.</a:t>
            </a:r>
          </a:p>
          <a:p>
            <a:endParaRPr lang="ru-RU" dirty="0" smtClean="0"/>
          </a:p>
          <a:p>
            <a:r>
              <a:rPr lang="ru-RU" b="1" dirty="0" smtClean="0"/>
              <a:t>Два варианта решения проблемы.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Запретить практику штрафования предприятий</a:t>
            </a:r>
          </a:p>
          <a:p>
            <a:pPr marL="342900" indent="-342900">
              <a:buAutoNum type="arabicPeriod"/>
            </a:pPr>
            <a:r>
              <a:rPr lang="ru-RU" dirty="0" smtClean="0"/>
              <a:t>Передать космические предприятия в частную собственность.</a:t>
            </a:r>
          </a:p>
          <a:p>
            <a:endParaRPr lang="ru-RU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54714" y="332656"/>
            <a:ext cx="7416824" cy="8640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Проблема ответственности предприятий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63588" y="332656"/>
            <a:ext cx="7416824" cy="70291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Краткая история российского космического законодательства</a:t>
            </a:r>
            <a:endParaRPr lang="ru-RU" sz="2000" b="1" kern="0" dirty="0">
              <a:solidFill>
                <a:schemeClr val="bg2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6200000">
            <a:off x="4391980" y="2924945"/>
            <a:ext cx="360040" cy="6552728"/>
          </a:xfrm>
          <a:prstGeom prst="downArrow">
            <a:avLst>
              <a:gd name="adj1" fmla="val 50000"/>
              <a:gd name="adj2" fmla="val 249885"/>
            </a:avLst>
          </a:prstGeom>
          <a:gradFill>
            <a:gsLst>
              <a:gs pos="0">
                <a:srgbClr val="00B05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7"/>
          <p:cNvGrpSpPr/>
          <p:nvPr/>
        </p:nvGrpSpPr>
        <p:grpSpPr>
          <a:xfrm>
            <a:off x="683092" y="1857364"/>
            <a:ext cx="2061896" cy="360041"/>
            <a:chOff x="262199" y="3554839"/>
            <a:chExt cx="1904288" cy="126952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62199" y="3554839"/>
              <a:ext cx="1904288" cy="12695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16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Постановка задачи</a:t>
              </a:r>
              <a:endPara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Скругленный прямоугольник 4"/>
            <p:cNvSpPr/>
            <p:nvPr/>
          </p:nvSpPr>
          <p:spPr>
            <a:xfrm>
              <a:off x="299382" y="3592023"/>
              <a:ext cx="1829922" cy="119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28"/>
          <p:cNvGrpSpPr/>
          <p:nvPr/>
        </p:nvGrpSpPr>
        <p:grpSpPr>
          <a:xfrm>
            <a:off x="683092" y="1268760"/>
            <a:ext cx="7777817" cy="405429"/>
            <a:chOff x="899592" y="1862637"/>
            <a:chExt cx="7777817" cy="405429"/>
          </a:xfrm>
        </p:grpSpPr>
        <p:grpSp>
          <p:nvGrpSpPr>
            <p:cNvPr id="6" name="Группа 10"/>
            <p:cNvGrpSpPr/>
            <p:nvPr/>
          </p:nvGrpSpPr>
          <p:grpSpPr>
            <a:xfrm>
              <a:off x="899592" y="1862637"/>
              <a:ext cx="979690" cy="405429"/>
              <a:chOff x="262199" y="3554840"/>
              <a:chExt cx="1904288" cy="1269525"/>
            </a:xfrm>
            <a:solidFill>
              <a:srgbClr val="00B050"/>
            </a:solidFill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262199" y="3554840"/>
                <a:ext cx="1904288" cy="1269525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Скругленный прямоугольник 4"/>
              <p:cNvSpPr/>
              <p:nvPr/>
            </p:nvSpPr>
            <p:spPr>
              <a:xfrm>
                <a:off x="299382" y="3592023"/>
                <a:ext cx="1829922" cy="1195159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kern="1200" dirty="0" smtClean="0">
                    <a:solidFill>
                      <a:srgbClr val="FFFF00"/>
                    </a:solidFill>
                  </a:rPr>
                  <a:t>T = 0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b="1" dirty="0" smtClean="0">
                    <a:solidFill>
                      <a:srgbClr val="FFFF00"/>
                    </a:solidFill>
                  </a:rPr>
                  <a:t>29.11.90</a:t>
                </a:r>
                <a:endParaRPr lang="ru-RU" sz="1200" b="1" kern="12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7" name="Группа 13"/>
            <p:cNvGrpSpPr/>
            <p:nvPr/>
          </p:nvGrpSpPr>
          <p:grpSpPr>
            <a:xfrm>
              <a:off x="2259217" y="1862637"/>
              <a:ext cx="979690" cy="405429"/>
              <a:chOff x="262199" y="3554840"/>
              <a:chExt cx="1904288" cy="1269525"/>
            </a:xfrm>
            <a:solidFill>
              <a:srgbClr val="00B050"/>
            </a:solidFill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262199" y="3554840"/>
                <a:ext cx="1904288" cy="1269525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Скругленный прямоугольник 4"/>
              <p:cNvSpPr/>
              <p:nvPr/>
            </p:nvSpPr>
            <p:spPr>
              <a:xfrm>
                <a:off x="299382" y="3592023"/>
                <a:ext cx="1829922" cy="1195159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b="1" dirty="0" smtClean="0">
                    <a:solidFill>
                      <a:srgbClr val="FFFF00"/>
                    </a:solidFill>
                  </a:rPr>
                  <a:t>05.05.92</a:t>
                </a:r>
                <a:endParaRPr lang="ru-RU" sz="1200" b="1" kern="12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8" name="Группа 16"/>
            <p:cNvGrpSpPr/>
            <p:nvPr/>
          </p:nvGrpSpPr>
          <p:grpSpPr>
            <a:xfrm>
              <a:off x="3618842" y="1862637"/>
              <a:ext cx="979690" cy="405429"/>
              <a:chOff x="262199" y="3554840"/>
              <a:chExt cx="1904288" cy="1269525"/>
            </a:xfrm>
            <a:solidFill>
              <a:srgbClr val="00B050"/>
            </a:solidFill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262199" y="3554840"/>
                <a:ext cx="1904288" cy="1269525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Скругленный прямоугольник 4"/>
              <p:cNvSpPr/>
              <p:nvPr/>
            </p:nvSpPr>
            <p:spPr>
              <a:xfrm>
                <a:off x="299382" y="3592023"/>
                <a:ext cx="1829922" cy="1195159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b="1" dirty="0" smtClean="0">
                    <a:solidFill>
                      <a:srgbClr val="FFFF00"/>
                    </a:solidFill>
                  </a:rPr>
                  <a:t>06.10.93</a:t>
                </a:r>
                <a:endParaRPr lang="ru-RU" sz="1200" b="1" kern="12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1" name="Группа 19"/>
            <p:cNvGrpSpPr/>
            <p:nvPr/>
          </p:nvGrpSpPr>
          <p:grpSpPr>
            <a:xfrm>
              <a:off x="4978467" y="1862637"/>
              <a:ext cx="979690" cy="405429"/>
              <a:chOff x="262199" y="3554840"/>
              <a:chExt cx="1904288" cy="1269525"/>
            </a:xfrm>
            <a:solidFill>
              <a:srgbClr val="00B050"/>
            </a:solidFill>
          </p:grpSpPr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262199" y="3554840"/>
                <a:ext cx="1904288" cy="1269525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Скругленный прямоугольник 4"/>
              <p:cNvSpPr/>
              <p:nvPr/>
            </p:nvSpPr>
            <p:spPr>
              <a:xfrm>
                <a:off x="299381" y="3629206"/>
                <a:ext cx="1829921" cy="1195159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b="1" dirty="0" smtClean="0">
                    <a:solidFill>
                      <a:srgbClr val="FFFF00"/>
                    </a:solidFill>
                  </a:rPr>
                  <a:t>04.10.96</a:t>
                </a:r>
                <a:endParaRPr lang="ru-RU" sz="1200" b="1" kern="12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4" name="Группа 22"/>
            <p:cNvGrpSpPr/>
            <p:nvPr/>
          </p:nvGrpSpPr>
          <p:grpSpPr>
            <a:xfrm>
              <a:off x="6338092" y="1862637"/>
              <a:ext cx="979690" cy="405429"/>
              <a:chOff x="262199" y="3554840"/>
              <a:chExt cx="1904288" cy="1269525"/>
            </a:xfrm>
            <a:solidFill>
              <a:srgbClr val="00B050"/>
            </a:solidFill>
          </p:grpSpPr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262199" y="3554840"/>
                <a:ext cx="1904288" cy="1269525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Скругленный прямоугольник 4"/>
              <p:cNvSpPr/>
              <p:nvPr/>
            </p:nvSpPr>
            <p:spPr>
              <a:xfrm>
                <a:off x="299381" y="3629206"/>
                <a:ext cx="1829921" cy="1195159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b="1" dirty="0" smtClean="0">
                    <a:solidFill>
                      <a:srgbClr val="FFFF00"/>
                    </a:solidFill>
                  </a:rPr>
                  <a:t>13.07.15</a:t>
                </a:r>
                <a:endParaRPr lang="ru-RU" sz="1200" b="1" kern="12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7" name="Группа 25"/>
            <p:cNvGrpSpPr/>
            <p:nvPr/>
          </p:nvGrpSpPr>
          <p:grpSpPr>
            <a:xfrm>
              <a:off x="7697719" y="1862637"/>
              <a:ext cx="979690" cy="405429"/>
              <a:chOff x="262199" y="3554840"/>
              <a:chExt cx="1904288" cy="1269525"/>
            </a:xfrm>
            <a:solidFill>
              <a:srgbClr val="00B050"/>
            </a:solidFill>
          </p:grpSpPr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262199" y="3554840"/>
                <a:ext cx="1904288" cy="1269525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Скругленный прямоугольник 4"/>
              <p:cNvSpPr/>
              <p:nvPr/>
            </p:nvSpPr>
            <p:spPr>
              <a:xfrm>
                <a:off x="299381" y="3629206"/>
                <a:ext cx="1829921" cy="1195159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b="1" dirty="0" smtClean="0">
                    <a:solidFill>
                      <a:srgbClr val="FFFF00"/>
                    </a:solidFill>
                  </a:rPr>
                  <a:t>07.03.18</a:t>
                </a:r>
                <a:endParaRPr lang="ru-RU" sz="1200" b="1" kern="1200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47" name="Скругленный прямоугольник 4"/>
          <p:cNvSpPr/>
          <p:nvPr/>
        </p:nvSpPr>
        <p:spPr>
          <a:xfrm>
            <a:off x="2138188" y="2431433"/>
            <a:ext cx="3937970" cy="3389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100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47"/>
          <p:cNvGrpSpPr/>
          <p:nvPr/>
        </p:nvGrpSpPr>
        <p:grpSpPr>
          <a:xfrm>
            <a:off x="2143109" y="2357430"/>
            <a:ext cx="1787891" cy="360041"/>
            <a:chOff x="262199" y="3554839"/>
            <a:chExt cx="3117413" cy="1269525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262199" y="3554839"/>
              <a:ext cx="3117413" cy="12695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16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Концепция Закона</a:t>
              </a:r>
              <a:endPara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Скругленный прямоугольник 4"/>
            <p:cNvSpPr/>
            <p:nvPr/>
          </p:nvSpPr>
          <p:spPr>
            <a:xfrm>
              <a:off x="299382" y="3592023"/>
              <a:ext cx="1829922" cy="119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50"/>
          <p:cNvGrpSpPr/>
          <p:nvPr/>
        </p:nvGrpSpPr>
        <p:grpSpPr>
          <a:xfrm>
            <a:off x="3424384" y="2857496"/>
            <a:ext cx="2433500" cy="360041"/>
            <a:chOff x="262199" y="3554839"/>
            <a:chExt cx="1904288" cy="1269525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62199" y="3554839"/>
              <a:ext cx="1904288" cy="12695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16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Закон вступает в силу</a:t>
              </a:r>
              <a:endPara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Скругленный прямоугольник 4"/>
            <p:cNvSpPr/>
            <p:nvPr/>
          </p:nvSpPr>
          <p:spPr>
            <a:xfrm>
              <a:off x="299382" y="3592023"/>
              <a:ext cx="1829922" cy="119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Группа 53"/>
          <p:cNvGrpSpPr/>
          <p:nvPr/>
        </p:nvGrpSpPr>
        <p:grpSpPr>
          <a:xfrm>
            <a:off x="4786314" y="3286124"/>
            <a:ext cx="2000263" cy="360041"/>
            <a:chOff x="262199" y="3554839"/>
            <a:chExt cx="1867105" cy="1269525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262199" y="3554839"/>
              <a:ext cx="1867105" cy="12695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16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Поправки к Закону</a:t>
              </a:r>
              <a:endPara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Скругленный прямоугольник 4"/>
            <p:cNvSpPr/>
            <p:nvPr/>
          </p:nvSpPr>
          <p:spPr>
            <a:xfrm>
              <a:off x="299382" y="3592023"/>
              <a:ext cx="1829922" cy="119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Группа 56"/>
          <p:cNvGrpSpPr/>
          <p:nvPr/>
        </p:nvGrpSpPr>
        <p:grpSpPr>
          <a:xfrm>
            <a:off x="3428992" y="4857760"/>
            <a:ext cx="2117854" cy="569713"/>
            <a:chOff x="262199" y="3554839"/>
            <a:chExt cx="1867105" cy="1269525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262199" y="3554839"/>
              <a:ext cx="1867105" cy="12695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0"/>
                </a:spcAft>
              </a:pPr>
              <a:r>
                <a:rPr lang="ru-RU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Что дальше?</a:t>
              </a:r>
              <a:endPara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Скругленный прямоугольник 4"/>
            <p:cNvSpPr/>
            <p:nvPr/>
          </p:nvSpPr>
          <p:spPr>
            <a:xfrm>
              <a:off x="299382" y="3592023"/>
              <a:ext cx="1829922" cy="119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  <a:spcAft>
                  <a:spcPts val="0"/>
                </a:spcAft>
              </a:pPr>
              <a:endParaRPr lang="ru-RU" sz="1600" b="1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Группа 59"/>
          <p:cNvGrpSpPr/>
          <p:nvPr/>
        </p:nvGrpSpPr>
        <p:grpSpPr>
          <a:xfrm>
            <a:off x="442598" y="5488029"/>
            <a:ext cx="1600120" cy="432699"/>
            <a:chOff x="262199" y="3554839"/>
            <a:chExt cx="4733524" cy="1269525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62199" y="3554839"/>
              <a:ext cx="4733524" cy="12695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0"/>
                </a:spcAft>
              </a:pPr>
              <a:r>
                <a:rPr lang="ru-RU" sz="1600" i="1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Не в масштабе</a:t>
              </a:r>
              <a:endParaRPr lang="en-US" sz="16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Скругленный прямоугольник 4"/>
            <p:cNvSpPr/>
            <p:nvPr/>
          </p:nvSpPr>
          <p:spPr>
            <a:xfrm>
              <a:off x="299382" y="3592023"/>
              <a:ext cx="1829922" cy="119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  <a:spcAft>
                  <a:spcPts val="0"/>
                </a:spcAft>
              </a:pPr>
              <a:endParaRPr lang="ru-RU" sz="1100" i="1" kern="1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5" name="Группа 53"/>
          <p:cNvGrpSpPr/>
          <p:nvPr/>
        </p:nvGrpSpPr>
        <p:grpSpPr>
          <a:xfrm>
            <a:off x="6304649" y="3786190"/>
            <a:ext cx="2339317" cy="360041"/>
            <a:chOff x="262199" y="3554839"/>
            <a:chExt cx="1867105" cy="1269525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62199" y="3554839"/>
              <a:ext cx="1867105" cy="12695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16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Закон о Госкорпорации</a:t>
              </a:r>
              <a:endPara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Скругленный прямоугольник 4"/>
            <p:cNvSpPr/>
            <p:nvPr/>
          </p:nvSpPr>
          <p:spPr>
            <a:xfrm>
              <a:off x="299382" y="3592023"/>
              <a:ext cx="1829922" cy="119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4978549" y="3618544"/>
            <a:ext cx="3808293" cy="1096340"/>
            <a:chOff x="299382" y="3592023"/>
            <a:chExt cx="3554776" cy="3865760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1987052" y="6188257"/>
              <a:ext cx="1867106" cy="126952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16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Поправки о Фонде</a:t>
              </a:r>
              <a:endPara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Скругленный прямоугольник 4"/>
            <p:cNvSpPr/>
            <p:nvPr/>
          </p:nvSpPr>
          <p:spPr>
            <a:xfrm>
              <a:off x="299382" y="3592023"/>
              <a:ext cx="1829922" cy="119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60040" y="476672"/>
            <a:ext cx="8388424" cy="51845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7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Общие подходы</a:t>
            </a:r>
            <a:endParaRPr lang="ru-RU" sz="72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864000" y="332656"/>
            <a:ext cx="7416000" cy="7920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chemeClr val="bg2"/>
                </a:solidFill>
              </a:rPr>
              <a:t>Рациональный подход к законотворчеству</a:t>
            </a:r>
            <a:endParaRPr lang="ru-RU" sz="24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64000" y="1340768"/>
            <a:ext cx="7416000" cy="5017190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hangingPunct="0"/>
            <a:r>
              <a:rPr lang="ru-RU" sz="1600" b="1" dirty="0" smtClean="0">
                <a:solidFill>
                  <a:schemeClr val="bg2"/>
                </a:solidFill>
              </a:rPr>
              <a:t>При правильном подходе законодательство по космосу </a:t>
            </a:r>
          </a:p>
          <a:p>
            <a:pPr algn="ctr" hangingPunct="0"/>
            <a:r>
              <a:rPr lang="ru-RU" sz="1600" b="1" dirty="0" smtClean="0">
                <a:solidFill>
                  <a:schemeClr val="bg2"/>
                </a:solidFill>
              </a:rPr>
              <a:t>должно обеспечить:</a:t>
            </a:r>
          </a:p>
          <a:p>
            <a:pPr algn="ctr" hangingPunct="0"/>
            <a:r>
              <a:rPr lang="ru-RU" sz="1400" dirty="0" smtClean="0"/>
              <a:t> </a:t>
            </a:r>
          </a:p>
          <a:p>
            <a:pPr marL="342900" indent="-342900" hangingPunct="0">
              <a:spcAft>
                <a:spcPts val="1800"/>
              </a:spcAft>
              <a:buAutoNum type="arabicPeriod"/>
            </a:pPr>
            <a:r>
              <a:rPr lang="ru-RU" sz="1400" dirty="0" smtClean="0">
                <a:solidFill>
                  <a:srgbClr val="002060"/>
                </a:solidFill>
              </a:rPr>
              <a:t>Соблюдение прав и содействие деятельности организаций, работающих в сфере космической деятельности и использования ее результатов.</a:t>
            </a:r>
          </a:p>
          <a:p>
            <a:pPr marL="342900" indent="-342900" hangingPunct="0">
              <a:spcAft>
                <a:spcPts val="1800"/>
              </a:spcAft>
              <a:buAutoNum type="arabicPeriod"/>
            </a:pPr>
            <a:r>
              <a:rPr lang="ru-RU" sz="1400" dirty="0" smtClean="0">
                <a:solidFill>
                  <a:srgbClr val="002060"/>
                </a:solidFill>
              </a:rPr>
              <a:t>Рост числа участников космической деятельности.</a:t>
            </a:r>
          </a:p>
          <a:p>
            <a:pPr marL="342900" indent="-342900" hangingPunct="0">
              <a:spcAft>
                <a:spcPts val="1800"/>
              </a:spcAft>
              <a:buAutoNum type="arabicPeriod"/>
            </a:pPr>
            <a:r>
              <a:rPr lang="ru-RU" sz="1400" dirty="0" smtClean="0">
                <a:solidFill>
                  <a:srgbClr val="002060"/>
                </a:solidFill>
              </a:rPr>
              <a:t>Расширение областей и повышение эффективности использования результатов космической деятельности.</a:t>
            </a:r>
          </a:p>
          <a:p>
            <a:pPr marL="342900" indent="-342900" hangingPunct="0">
              <a:spcAft>
                <a:spcPts val="1800"/>
              </a:spcAft>
              <a:buAutoNum type="arabicPeriod"/>
            </a:pPr>
            <a:r>
              <a:rPr lang="ru-RU" sz="1400" dirty="0" smtClean="0">
                <a:solidFill>
                  <a:srgbClr val="002060"/>
                </a:solidFill>
              </a:rPr>
              <a:t>Содействие внутренним и внешним инвестициям в космическую науку и промышленность.</a:t>
            </a:r>
          </a:p>
          <a:p>
            <a:pPr marL="342900" indent="-342900" hangingPunct="0">
              <a:spcAft>
                <a:spcPts val="1800"/>
              </a:spcAft>
              <a:buAutoNum type="arabicPeriod"/>
            </a:pPr>
            <a:r>
              <a:rPr lang="ru-RU" sz="1400" dirty="0" smtClean="0">
                <a:solidFill>
                  <a:srgbClr val="002060"/>
                </a:solidFill>
              </a:rPr>
              <a:t>Повышение качества государственного управления космической отраслью. </a:t>
            </a:r>
          </a:p>
          <a:p>
            <a:pPr algn="ctr" hangingPunct="0">
              <a:spcAft>
                <a:spcPts val="1800"/>
              </a:spcAft>
            </a:pPr>
            <a:r>
              <a:rPr lang="ru-RU" sz="1600" b="1" i="1" dirty="0" smtClean="0">
                <a:solidFill>
                  <a:srgbClr val="FFFF00"/>
                </a:solidFill>
              </a:rPr>
              <a:t>Правое регулирование должно распространяться только на специфические особенности космической деятельности, общие вопросы решаются действующим законодательством.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36240" y="332656"/>
            <a:ext cx="8388424" cy="7920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kern="0" dirty="0" smtClean="0">
                <a:solidFill>
                  <a:schemeClr val="bg2"/>
                </a:solidFill>
              </a:rPr>
              <a:t>Стратегическая задача правового обеспечения</a:t>
            </a:r>
            <a:endParaRPr lang="ru-RU" sz="2400" b="1" kern="0" dirty="0">
              <a:solidFill>
                <a:schemeClr val="bg2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36240" y="1772816"/>
            <a:ext cx="8388424" cy="41764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kern="0" dirty="0" smtClean="0">
                <a:solidFill>
                  <a:schemeClr val="tx2">
                    <a:lumMod val="25000"/>
                  </a:schemeClr>
                </a:solidFill>
              </a:rPr>
              <a:t>Обеспечить преференции для субъектов космической деятельности, 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sz="2400" b="1" kern="0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kern="0" dirty="0" smtClean="0">
                <a:solidFill>
                  <a:schemeClr val="tx2">
                    <a:lumMod val="25000"/>
                  </a:schemeClr>
                </a:solidFill>
              </a:rPr>
              <a:t>формализовать и зафиксировать имеющееся в обществе понимание необходимости и важности космонавтики для России.</a:t>
            </a:r>
            <a:endParaRPr lang="ru-RU" sz="2400" b="1" kern="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39552" y="1207205"/>
            <a:ext cx="8064896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ctr"/>
            <a:endParaRPr lang="ru-RU" b="1" dirty="0" smtClean="0">
              <a:latin typeface="Arial" charset="0"/>
            </a:endParaRPr>
          </a:p>
          <a:p>
            <a:pPr indent="450850" algn="ctr"/>
            <a:endParaRPr lang="ru-RU" b="1" dirty="0" smtClean="0">
              <a:latin typeface="Arial" charset="0"/>
            </a:endParaRPr>
          </a:p>
          <a:p>
            <a:pPr indent="450850" algn="ctr"/>
            <a:endParaRPr lang="ru-RU" b="1" dirty="0" smtClean="0">
              <a:latin typeface="Arial" charset="0"/>
            </a:endParaRPr>
          </a:p>
          <a:p>
            <a:pPr indent="450850" algn="ctr"/>
            <a:r>
              <a:rPr lang="ru-RU" sz="2800" b="1" dirty="0" smtClean="0">
                <a:latin typeface="Arial" charset="0"/>
              </a:rPr>
              <a:t>Благодарю за внимание,</a:t>
            </a:r>
          </a:p>
          <a:p>
            <a:pPr indent="450850" algn="ctr"/>
            <a:endParaRPr lang="ru-RU" b="1" dirty="0" smtClean="0">
              <a:latin typeface="Arial" charset="0"/>
            </a:endParaRPr>
          </a:p>
          <a:p>
            <a:pPr indent="450850" algn="ctr"/>
            <a:r>
              <a:rPr lang="ru-RU" b="1" dirty="0" smtClean="0">
                <a:latin typeface="Arial" charset="0"/>
              </a:rPr>
              <a:t>Моисеев </a:t>
            </a:r>
            <a:r>
              <a:rPr lang="ru-RU" b="1" dirty="0">
                <a:latin typeface="Arial" charset="0"/>
              </a:rPr>
              <a:t>Иван Михайлович,</a:t>
            </a:r>
            <a:r>
              <a:rPr lang="ru-RU" dirty="0">
                <a:latin typeface="Arial" charset="0"/>
              </a:rPr>
              <a:t> </a:t>
            </a:r>
          </a:p>
          <a:p>
            <a:pPr indent="450850" algn="ctr"/>
            <a:endParaRPr lang="ru-RU" dirty="0">
              <a:latin typeface="Arial" charset="0"/>
            </a:endParaRPr>
          </a:p>
          <a:p>
            <a:pPr indent="450850" algn="ctr"/>
            <a:r>
              <a:rPr lang="ru-RU" dirty="0" smtClean="0">
                <a:latin typeface="Arial" charset="0"/>
              </a:rPr>
              <a:t>Руководитель ИКП,</a:t>
            </a:r>
          </a:p>
          <a:p>
            <a:pPr indent="450850" algn="ctr"/>
            <a:r>
              <a:rPr lang="ru-RU" dirty="0" smtClean="0">
                <a:latin typeface="Arial" charset="0"/>
              </a:rPr>
              <a:t>Научный </a:t>
            </a:r>
            <a:r>
              <a:rPr lang="ru-RU" dirty="0">
                <a:latin typeface="Arial" charset="0"/>
              </a:rPr>
              <a:t>руководитель </a:t>
            </a:r>
            <a:r>
              <a:rPr lang="ru-RU" dirty="0" smtClean="0">
                <a:latin typeface="Arial" charset="0"/>
              </a:rPr>
              <a:t>МКК</a:t>
            </a:r>
          </a:p>
          <a:p>
            <a:pPr indent="450850" algn="ctr"/>
            <a:r>
              <a:rPr lang="ru-RU" dirty="0" smtClean="0">
                <a:latin typeface="Arial" charset="0"/>
              </a:rPr>
              <a:t>Член экспертного совета при Правительстве Российской Федерации </a:t>
            </a:r>
          </a:p>
          <a:p>
            <a:pPr indent="450850" algn="ctr"/>
            <a:r>
              <a:rPr lang="ru-RU" dirty="0" smtClean="0">
                <a:latin typeface="Arial" charset="0"/>
              </a:rPr>
              <a:t>и др.</a:t>
            </a:r>
            <a:endParaRPr lang="ru-RU" dirty="0">
              <a:latin typeface="Arial" charset="0"/>
            </a:endParaRPr>
          </a:p>
          <a:p>
            <a:pPr indent="450850" algn="ctr"/>
            <a:endParaRPr lang="ru-RU" dirty="0">
              <a:latin typeface="Arial" charset="0"/>
            </a:endParaRPr>
          </a:p>
          <a:p>
            <a:pPr indent="450850" algn="ctr"/>
            <a:r>
              <a:rPr lang="ru-RU" sz="2800" b="1" dirty="0" err="1" smtClean="0">
                <a:latin typeface="Arial" charset="0"/>
                <a:hlinkClick r:id="rId3"/>
              </a:rPr>
              <a:t>i_mois@mail.ru</a:t>
            </a:r>
            <a:endParaRPr lang="ru-RU" sz="2800" b="1" dirty="0">
              <a:latin typeface="Arial" charset="0"/>
            </a:endParaRPr>
          </a:p>
          <a:p>
            <a:pPr indent="450850" algn="ctr"/>
            <a:endParaRPr lang="ru-RU" sz="2800" b="1" dirty="0">
              <a:latin typeface="Arial" charset="0"/>
            </a:endParaRPr>
          </a:p>
          <a:p>
            <a:pPr indent="450850" algn="ctr"/>
            <a:r>
              <a:rPr lang="en-US" sz="3200" b="1" dirty="0" smtClean="0">
                <a:latin typeface="Times New Roman" pitchFamily="18" charset="0"/>
                <a:hlinkClick r:id="rId4"/>
              </a:rPr>
              <a:t>http://path-2.interstellar-flight.ru/</a:t>
            </a:r>
            <a:endParaRPr lang="ru-RU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77788" y="476672"/>
            <a:ext cx="8388424" cy="51845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algn="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sz="36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7983" y="642918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</a:p>
          <a:p>
            <a:pPr algn="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космической деятельности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21571" y="1714488"/>
            <a:ext cx="65008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Инициатива</a:t>
            </a:r>
            <a:r>
              <a:rPr lang="ru-RU" sz="6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постановка задачи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1990-1992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863588" y="332656"/>
            <a:ext cx="7416824" cy="7920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Постановка задачи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формирования космического законодательства</a:t>
            </a:r>
            <a:endParaRPr lang="ru-RU" sz="2000" b="1" kern="0" dirty="0">
              <a:solidFill>
                <a:schemeClr val="bg2"/>
              </a:solidFill>
            </a:endParaRP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7879041" y="1551329"/>
            <a:ext cx="941431" cy="54138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>
                <a:solidFill>
                  <a:srgbClr val="FFFF00"/>
                </a:solidFill>
              </a:rPr>
              <a:t>T = 0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rgbClr val="FFFF00"/>
                </a:solidFill>
              </a:rPr>
              <a:t>29.11.90</a:t>
            </a:r>
            <a:endParaRPr lang="ru-RU" sz="1200" b="1" kern="1200" dirty="0">
              <a:solidFill>
                <a:srgbClr val="FFFF00"/>
              </a:solidFill>
            </a:endParaRPr>
          </a:p>
        </p:txBody>
      </p:sp>
      <p:pic>
        <p:nvPicPr>
          <p:cNvPr id="11" name="Picture 7" descr="SWScan0000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54870" y="3356992"/>
            <a:ext cx="2265602" cy="2808312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07504" y="2924944"/>
            <a:ext cx="65527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проекте Концепции космической деятельности для СССР были поставлены задачи определить:</a:t>
            </a:r>
          </a:p>
          <a:p>
            <a:endParaRPr lang="ru-RU" b="1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Структурные и экономические отношения в космонавтике</a:t>
            </a:r>
          </a:p>
          <a:p>
            <a:r>
              <a:rPr lang="ru-RU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2. Законодательный статус космонавтики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Характер взаимоотношений общество-космонавтика-власть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Планы и варианты развития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Характер и содержание отношений с мировой космонавтикой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1" descr="Рисунок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60121" y="2447801"/>
            <a:ext cx="13525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251520" y="1822024"/>
            <a:ext cx="5832648" cy="8148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СССР законодательных норм по космосу не было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Земля же была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безвидна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и пуста, и тьма над бездною, и Дух Божий носился над водою.</a:t>
            </a:r>
            <a:endParaRPr lang="ru-RU" sz="1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863588" y="332656"/>
            <a:ext cx="7416824" cy="7920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Доктрина (СССР): технические требования к законодательной базе</a:t>
            </a:r>
            <a:endParaRPr lang="ru-RU" sz="2000" b="1" kern="0" dirty="0">
              <a:solidFill>
                <a:schemeClr val="bg2"/>
              </a:solidFill>
            </a:endParaRP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8023057" y="1551329"/>
            <a:ext cx="941431" cy="54138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rgbClr val="FFFF00"/>
                </a:solidFill>
              </a:rPr>
              <a:t>22.05.91</a:t>
            </a:r>
            <a:endParaRPr lang="ru-RU" sz="1200" b="1" kern="1200" dirty="0">
              <a:solidFill>
                <a:srgbClr val="FFFF00"/>
              </a:solidFill>
            </a:endParaRPr>
          </a:p>
        </p:txBody>
      </p:sp>
      <p:pic>
        <p:nvPicPr>
          <p:cNvPr id="9" name="Picture 5" descr="Обложк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0183" y="1513309"/>
            <a:ext cx="2333625" cy="3571875"/>
          </a:xfrm>
          <a:prstGeom prst="rect">
            <a:avLst/>
          </a:prstGeom>
          <a:noFill/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203848" y="1556792"/>
            <a:ext cx="489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«…реформа в космонавтике, направленная на укрепление самостоятельности организаций, участвующих в космической деятельности, и стимулирование инициативы занятых в космической науке и технике специалистов немыслимы без разработки и принятия космического законодательства.»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3275856" y="3806205"/>
            <a:ext cx="5184576" cy="6309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16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объекты космической политики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16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(в теории и практике)</a:t>
            </a:r>
            <a:endParaRPr lang="ru-RU" sz="1600" kern="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4211960" y="5214752"/>
            <a:ext cx="4248472" cy="5128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12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Законодательное обеспечение космической деятельности</a:t>
            </a:r>
            <a:endParaRPr lang="ru-RU" sz="1200" kern="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4572000" y="5940499"/>
            <a:ext cx="4248472" cy="5128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12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Экономические особенности космической деятельности</a:t>
            </a:r>
            <a:endParaRPr lang="ru-RU" sz="1200" kern="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3851920" y="4566680"/>
            <a:ext cx="4248472" cy="5128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12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Система государственного управления космической деятельностью</a:t>
            </a:r>
            <a:endParaRPr lang="ru-RU" sz="1200" kern="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77788" y="476672"/>
            <a:ext cx="8388424" cy="51845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algn="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sz="36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7983" y="642918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</a:p>
          <a:p>
            <a:pPr algn="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космической деятельности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1604" y="2285992"/>
            <a:ext cx="65008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ТЗ, разработка, принятие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1992-1993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863588" y="332656"/>
            <a:ext cx="7416824" cy="5760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Начало работы</a:t>
            </a: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8023057" y="1142081"/>
            <a:ext cx="941431" cy="54138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rgbClr val="FFFF00"/>
                </a:solidFill>
              </a:rPr>
              <a:t>05.05.92</a:t>
            </a:r>
            <a:endParaRPr lang="ru-RU" sz="1200" b="1" kern="1200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0656" y="1160250"/>
            <a:ext cx="7254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августе 1991 г. радикально изменилась система государственного управления, осенью распался СССР, в январе  1992 г. началась экономическая реформа.</a:t>
            </a:r>
            <a:endParaRPr lang="ru-RU" sz="1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0656" y="1683470"/>
            <a:ext cx="8793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сентября 1991 г. по февраль 1992 г. основные работы были сосредоточены на системе государственного управления (в рамках Рабочей группы при Правительстве РСФСР). Вопросы законодательного обеспечения были оттеснены на второй план.</a:t>
            </a:r>
            <a:endParaRPr lang="ru-RU" sz="1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92488" y="5589240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b="1" dirty="0" smtClean="0"/>
              <a:t>Цена вопроса 150 000 </a:t>
            </a:r>
            <a:r>
              <a:rPr lang="ru-RU" sz="1100" b="1" dirty="0" err="1" smtClean="0"/>
              <a:t>руб</a:t>
            </a:r>
            <a:r>
              <a:rPr lang="ru-RU" sz="1100" b="1" dirty="0" smtClean="0"/>
              <a:t> = 1200 </a:t>
            </a:r>
            <a:r>
              <a:rPr lang="en-US" sz="1100" b="1" dirty="0" smtClean="0"/>
              <a:t>USD </a:t>
            </a:r>
            <a:r>
              <a:rPr lang="ru-RU" sz="1100" b="1" dirty="0" smtClean="0"/>
              <a:t>на момент начала работы или 362 </a:t>
            </a:r>
            <a:r>
              <a:rPr lang="en-US" sz="1100" b="1" dirty="0" smtClean="0"/>
              <a:t>USD </a:t>
            </a:r>
            <a:r>
              <a:rPr lang="ru-RU" sz="1100" b="1" dirty="0" smtClean="0"/>
              <a:t>на момент ее окончания</a:t>
            </a:r>
          </a:p>
          <a:p>
            <a:r>
              <a:rPr lang="ru-RU" sz="1100" b="1" dirty="0" smtClean="0"/>
              <a:t>(декабрь 1992 г.)</a:t>
            </a:r>
            <a:endParaRPr lang="ru-RU" sz="1100" dirty="0"/>
          </a:p>
        </p:txBody>
      </p:sp>
      <p:pic>
        <p:nvPicPr>
          <p:cNvPr id="14" name="Рисунок 13" descr="Договор с1m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3568" y="3790159"/>
            <a:ext cx="2088232" cy="2229968"/>
          </a:xfrm>
          <a:prstGeom prst="rect">
            <a:avLst/>
          </a:prstGeom>
        </p:spPr>
      </p:pic>
      <p:pic>
        <p:nvPicPr>
          <p:cNvPr id="20" name="Рисунок 19" descr="Договор с4m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99992" y="3775120"/>
            <a:ext cx="2304256" cy="1556335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251520" y="2636912"/>
            <a:ext cx="8712968" cy="8148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1400" b="1" dirty="0" smtClean="0">
                <a:solidFill>
                  <a:schemeClr val="bg2"/>
                </a:solidFill>
              </a:rPr>
              <a:t>5 мая 1992 был подписан Договор между МКК и ВС РСФСР на «…разработку проекта Закона Российской Федерации о космической деятельности.»</a:t>
            </a:r>
            <a:endParaRPr lang="ru-RU" sz="1400" b="1" kern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17356</TotalTime>
  <Words>2861</Words>
  <Application>Microsoft Office PowerPoint</Application>
  <PresentationFormat>Экран (4:3)</PresentationFormat>
  <Paragraphs>388</Paragraphs>
  <Slides>43</Slides>
  <Notes>43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Глобус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Company>ISP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 Моисеев</dc:creator>
  <cp:lastModifiedBy>И. Моисеев</cp:lastModifiedBy>
  <cp:revision>835</cp:revision>
  <dcterms:created xsi:type="dcterms:W3CDTF">2007-05-23T16:29:41Z</dcterms:created>
  <dcterms:modified xsi:type="dcterms:W3CDTF">2018-10-09T12:14:55Z</dcterms:modified>
</cp:coreProperties>
</file>